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57" r:id="rId3"/>
    <p:sldId id="259" r:id="rId4"/>
    <p:sldId id="260" r:id="rId5"/>
    <p:sldId id="258" r:id="rId6"/>
    <p:sldId id="261" r:id="rId7"/>
    <p:sldId id="262" r:id="rId8"/>
    <p:sldId id="263" r:id="rId9"/>
    <p:sldId id="270" r:id="rId10"/>
    <p:sldId id="267" r:id="rId11"/>
    <p:sldId id="266" r:id="rId12"/>
    <p:sldId id="265" r:id="rId13"/>
    <p:sldId id="269" r:id="rId14"/>
    <p:sldId id="268" r:id="rId15"/>
    <p:sldId id="273" r:id="rId16"/>
    <p:sldId id="274" r:id="rId17"/>
    <p:sldId id="275" r:id="rId18"/>
    <p:sldId id="276" r:id="rId1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 userDrawn="1">
          <p15:clr>
            <a:srgbClr val="A4A3A4"/>
          </p15:clr>
        </p15:guide>
        <p15:guide id="2" pos="471" userDrawn="1">
          <p15:clr>
            <a:srgbClr val="A4A3A4"/>
          </p15:clr>
        </p15:guide>
        <p15:guide id="3" pos="5148" userDrawn="1">
          <p15:clr>
            <a:srgbClr val="A4A3A4"/>
          </p15:clr>
        </p15:guide>
        <p15:guide id="4" orient="horz" pos="4031" userDrawn="1">
          <p15:clr>
            <a:srgbClr val="A4A3A4"/>
          </p15:clr>
        </p15:guide>
        <p15:guide id="5" orient="horz" pos="3379"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33"/>
    <a:srgbClr val="FF6432"/>
    <a:srgbClr val="B77C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963" autoAdjust="0"/>
    <p:restoredTop sz="94660"/>
  </p:normalViewPr>
  <p:slideViewPr>
    <p:cSldViewPr>
      <p:cViewPr>
        <p:scale>
          <a:sx n="90" d="100"/>
          <a:sy n="90" d="100"/>
        </p:scale>
        <p:origin x="1208" y="132"/>
      </p:cViewPr>
      <p:guideLst>
        <p:guide orient="horz" pos="431"/>
        <p:guide pos="471"/>
        <p:guide pos="5148"/>
        <p:guide orient="horz" pos="4031"/>
        <p:guide orient="horz" pos="3379"/>
      </p:guideLst>
    </p:cSldViewPr>
  </p:slideViewPr>
  <p:notesTextViewPr>
    <p:cViewPr>
      <p:scale>
        <a:sx n="400" d="100"/>
        <a:sy n="400" d="100"/>
      </p:scale>
      <p:origin x="0" y="0"/>
    </p:cViewPr>
  </p:notesTextViewPr>
  <p:notesViewPr>
    <p:cSldViewPr showGuides="1">
      <p:cViewPr>
        <p:scale>
          <a:sx n="100" d="100"/>
          <a:sy n="100" d="100"/>
        </p:scale>
        <p:origin x="1844" y="48"/>
      </p:cViewPr>
      <p:guideLst>
        <p:guide orient="horz" pos="2880"/>
        <p:guide pos="2160"/>
      </p:guideLst>
    </p:cSldViewPr>
  </p:notesViewPr>
  <p:gridSpacing cx="45000" cy="45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1E9978-EE71-4AB4-948D-BAD5C0AF6B4D}" type="datetimeFigureOut">
              <a:rPr kumimoji="1" lang="ja-JP" altLang="en-US" smtClean="0"/>
              <a:t>2014/9/17</a:t>
            </a:fld>
            <a:endParaRPr kumimoji="1" lang="ja-JP" altLang="en-US"/>
          </a:p>
        </p:txBody>
      </p:sp>
      <p:sp>
        <p:nvSpPr>
          <p:cNvPr id="4" name="スライド イメージ プレースホルダー 3"/>
          <p:cNvSpPr>
            <a:spLocks noGrp="1" noRot="1" noChangeAspect="1"/>
          </p:cNvSpPr>
          <p:nvPr>
            <p:ph type="sldImg" idx="2"/>
          </p:nvPr>
        </p:nvSpPr>
        <p:spPr>
          <a:xfrm>
            <a:off x="1044000" y="458788"/>
            <a:ext cx="4770000" cy="3577501"/>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B5A1C-4F37-4A3C-8233-C1BD2F39277C}" type="slidenum">
              <a:rPr kumimoji="1" lang="ja-JP" altLang="en-US" smtClean="0"/>
              <a:t>‹#›</a:t>
            </a:fld>
            <a:endParaRPr kumimoji="1" lang="ja-JP" altLang="en-US"/>
          </a:p>
        </p:txBody>
      </p:sp>
    </p:spTree>
    <p:extLst>
      <p:ext uri="{BB962C8B-B14F-4D97-AF65-F5344CB8AC3E}">
        <p14:creationId xmlns:p14="http://schemas.microsoft.com/office/powerpoint/2010/main" val="6955217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177800" indent="0" algn="l" defTabSz="914400" rtl="0" eaLnBrk="1" latinLnBrk="0" hangingPunct="1">
      <a:defRPr kumimoji="1" sz="1200" kern="1200">
        <a:solidFill>
          <a:schemeClr val="tx1"/>
        </a:solidFill>
        <a:latin typeface="+mn-lt"/>
        <a:ea typeface="+mn-ea"/>
        <a:cs typeface="+mn-cs"/>
      </a:defRPr>
    </a:lvl2pPr>
    <a:lvl3pPr marL="450850" indent="0" algn="l" defTabSz="914400" rtl="0" eaLnBrk="1" latinLnBrk="0" hangingPunct="1">
      <a:defRPr kumimoji="1" sz="1200" kern="1200">
        <a:solidFill>
          <a:schemeClr val="tx1"/>
        </a:solidFill>
        <a:latin typeface="+mn-lt"/>
        <a:ea typeface="+mn-ea"/>
        <a:cs typeface="+mn-cs"/>
      </a:defRPr>
    </a:lvl3pPr>
    <a:lvl4pPr marL="717550" indent="0" algn="l" defTabSz="914400" rtl="0" eaLnBrk="1" latinLnBrk="0" hangingPunct="1">
      <a:defRPr kumimoji="1" sz="1200" kern="1200">
        <a:solidFill>
          <a:schemeClr val="tx1"/>
        </a:solidFill>
        <a:latin typeface="+mn-lt"/>
        <a:ea typeface="+mn-ea"/>
        <a:cs typeface="+mn-cs"/>
      </a:defRPr>
    </a:lvl4pPr>
    <a:lvl5pPr marL="984250" indent="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Thank you for attending this presentation, let's begin.</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a:t>
            </a:fld>
            <a:endParaRPr kumimoji="1" lang="ja-JP" altLang="en-US"/>
          </a:p>
        </p:txBody>
      </p:sp>
    </p:spTree>
    <p:extLst>
      <p:ext uri="{BB962C8B-B14F-4D97-AF65-F5344CB8AC3E}">
        <p14:creationId xmlns:p14="http://schemas.microsoft.com/office/powerpoint/2010/main" val="1312635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まずは、</a:t>
            </a:r>
            <a:r>
              <a:rPr lang="en-US" altLang="ja-JP" dirty="0"/>
              <a:t>Ruby</a:t>
            </a:r>
            <a:r>
              <a:rPr lang="ja-JP" altLang="en-US" dirty="0"/>
              <a:t>ルビープログラミング少年団についてですね。</a:t>
            </a:r>
          </a:p>
          <a:p>
            <a:endParaRPr lang="ja-JP" altLang="en-US" dirty="0"/>
          </a:p>
          <a:p>
            <a:r>
              <a:rPr lang="ja-JP" altLang="en-US" dirty="0"/>
              <a:t>この団体は 「一人でも多くの青少年にプログラミングの喜びを！」「プログラミングを通じて青少年とネット社会との関わり方を考える組織を地域社会の中に！」 を掲げて活動している青少年のための任意団体です。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10</a:t>
            </a:fld>
            <a:endParaRPr kumimoji="1" lang="ja-JP" altLang="en-US"/>
          </a:p>
        </p:txBody>
      </p:sp>
    </p:spTree>
    <p:extLst>
      <p:ext uri="{BB962C8B-B14F-4D97-AF65-F5344CB8AC3E}">
        <p14:creationId xmlns:p14="http://schemas.microsoft.com/office/powerpoint/2010/main" val="94302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今は、毎月第</a:t>
            </a:r>
            <a:r>
              <a:rPr lang="en-US" altLang="ja-JP" dirty="0"/>
              <a:t>3</a:t>
            </a:r>
            <a:r>
              <a:rPr lang="ja-JP" altLang="en-US" dirty="0"/>
              <a:t>日曜日に親子向けのプログラミング体験教室を開催しています。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11</a:t>
            </a:fld>
            <a:endParaRPr kumimoji="1" lang="ja-JP" altLang="en-US"/>
          </a:p>
        </p:txBody>
      </p:sp>
    </p:spTree>
    <p:extLst>
      <p:ext uri="{BB962C8B-B14F-4D97-AF65-F5344CB8AC3E}">
        <p14:creationId xmlns:p14="http://schemas.microsoft.com/office/powerpoint/2010/main" val="27992139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将来は、野球やサッカーのスポーツ少年団</a:t>
            </a:r>
            <a:r>
              <a:rPr lang="en-US" altLang="ja-JP" dirty="0"/>
              <a:t>(</a:t>
            </a:r>
            <a:r>
              <a:rPr lang="ja-JP" altLang="en-US" dirty="0"/>
              <a:t>少年団の対訳</a:t>
            </a:r>
            <a:r>
              <a:rPr lang="en-US" altLang="ja-JP" dirty="0"/>
              <a:t>:boy scout)</a:t>
            </a:r>
            <a:r>
              <a:rPr lang="ja-JP" altLang="en-US" dirty="0"/>
              <a:t>のように、</a:t>
            </a:r>
          </a:p>
          <a:p>
            <a:endParaRPr lang="ja-JP" altLang="en-US" dirty="0"/>
          </a:p>
          <a:p>
            <a:r>
              <a:rPr lang="ja-JP" altLang="en-US" dirty="0"/>
              <a:t> * 各地域にそれぞれの特色を持ったチームがあり、</a:t>
            </a:r>
          </a:p>
          <a:p>
            <a:r>
              <a:rPr lang="ja-JP" altLang="en-US" dirty="0"/>
              <a:t> * ボランティアのコーチがいて、</a:t>
            </a:r>
          </a:p>
          <a:p>
            <a:r>
              <a:rPr lang="ja-JP" altLang="en-US" dirty="0"/>
              <a:t> * 地区大会、県大会、全国大会みたいな試合があるような、</a:t>
            </a:r>
          </a:p>
          <a:p>
            <a:endParaRPr lang="ja-JP" altLang="en-US" dirty="0"/>
          </a:p>
          <a:p>
            <a:r>
              <a:rPr lang="ja-JP" altLang="en-US" dirty="0"/>
              <a:t>そんなプログラミング少年団を作りたいと考えています。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12</a:t>
            </a:fld>
            <a:endParaRPr kumimoji="1" lang="ja-JP" altLang="en-US"/>
          </a:p>
        </p:txBody>
      </p:sp>
    </p:spTree>
    <p:extLst>
      <p:ext uri="{BB962C8B-B14F-4D97-AF65-F5344CB8AC3E}">
        <p14:creationId xmlns:p14="http://schemas.microsoft.com/office/powerpoint/2010/main" val="36331610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ここ</a:t>
            </a:r>
            <a:r>
              <a:rPr lang="en-US" altLang="ja-JP" dirty="0"/>
              <a:t>2</a:t>
            </a:r>
            <a:r>
              <a:rPr lang="ja-JP" altLang="en-US" dirty="0" err="1"/>
              <a:t>、</a:t>
            </a:r>
            <a:r>
              <a:rPr lang="en-US" altLang="ja-JP" dirty="0"/>
              <a:t>3</a:t>
            </a:r>
            <a:r>
              <a:rPr lang="ja-JP" altLang="en-US" dirty="0"/>
              <a:t>年で小中学生に対するプログラミング教育が、国内外で盛り上がってきています。</a:t>
            </a:r>
          </a:p>
          <a:p>
            <a:endParaRPr lang="ja-JP" altLang="en-US" dirty="0"/>
          </a:p>
          <a:p>
            <a:r>
              <a:rPr lang="ja-JP" altLang="en-US" dirty="0"/>
              <a:t>スモウルビーの詳細に入る前に、少しプログラミング教育の現状を紹介したいと思います。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13</a:t>
            </a:fld>
            <a:endParaRPr kumimoji="1" lang="ja-JP" altLang="en-US"/>
          </a:p>
        </p:txBody>
      </p:sp>
    </p:spTree>
    <p:extLst>
      <p:ext uri="{BB962C8B-B14F-4D97-AF65-F5344CB8AC3E}">
        <p14:creationId xmlns:p14="http://schemas.microsoft.com/office/powerpoint/2010/main" val="1880412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a:xfrm>
            <a:off x="685800" y="4400550"/>
            <a:ext cx="5486400" cy="3816450"/>
          </a:xfrm>
        </p:spPr>
        <p:txBody>
          <a:bodyPr/>
          <a:lstStyle/>
          <a:p>
            <a:r>
              <a:rPr lang="ja-JP" altLang="en-US" dirty="0"/>
              <a:t>まず、海外の状況ですが、プログラミング教育がもっとも活発に行われているのはアメリカだと言われています。</a:t>
            </a:r>
            <a:r>
              <a:rPr lang="en-US" altLang="ja-JP" dirty="0"/>
              <a:t>2014</a:t>
            </a:r>
            <a:r>
              <a:rPr lang="ja-JP" altLang="en-US" dirty="0"/>
              <a:t>年</a:t>
            </a:r>
            <a:r>
              <a:rPr lang="en-US" altLang="ja-JP" dirty="0"/>
              <a:t>5</a:t>
            </a:r>
            <a:r>
              <a:rPr lang="ja-JP" altLang="en-US" dirty="0"/>
              <a:t>月</a:t>
            </a:r>
            <a:r>
              <a:rPr lang="en-US" altLang="ja-JP" dirty="0"/>
              <a:t>10</a:t>
            </a:r>
            <a:r>
              <a:rPr lang="ja-JP" altLang="en-US" dirty="0"/>
              <a:t>日の</a:t>
            </a:r>
            <a:r>
              <a:rPr lang="en-US" altLang="ja-JP" dirty="0"/>
              <a:t>New York Times ( http://</a:t>
            </a:r>
            <a:r>
              <a:rPr lang="en-US" altLang="ja-JP" dirty="0" err="1"/>
              <a:t>www.nytimes.com</a:t>
            </a:r>
            <a:r>
              <a:rPr lang="en-US" altLang="ja-JP" dirty="0"/>
              <a:t>/2014/05/11/us/</a:t>
            </a:r>
            <a:r>
              <a:rPr lang="en-US" altLang="ja-JP" dirty="0" err="1"/>
              <a:t>reading-writing-arithmetic-and-lately-coding.html?_r</a:t>
            </a:r>
            <a:r>
              <a:rPr lang="en-US" altLang="ja-JP" dirty="0"/>
              <a:t>=1 ) </a:t>
            </a:r>
            <a:r>
              <a:rPr lang="ja-JP" altLang="en-US" dirty="0"/>
              <a:t>の記事によると、昨年の</a:t>
            </a:r>
            <a:r>
              <a:rPr lang="en-US" altLang="ja-JP" dirty="0"/>
              <a:t>12</a:t>
            </a:r>
            <a:r>
              <a:rPr lang="ja-JP" altLang="en-US" dirty="0"/>
              <a:t>月以降、プログラミングを授業に取り入れた幼稚園～高校３年生までの教員の数は全米で２万人に上ると報道されていました。また、オバマ大統領がプログラミングの必修化は必要であるとの発言をしており、この流れはますます加速するでしょう</a:t>
            </a:r>
          </a:p>
          <a:p>
            <a:endParaRPr lang="ja-JP" altLang="en-US" dirty="0"/>
          </a:p>
          <a:p>
            <a:r>
              <a:rPr lang="ja-JP" altLang="en-US" dirty="0"/>
              <a:t>次に、イギリスでは、今月</a:t>
            </a:r>
            <a:r>
              <a:rPr lang="en-US" altLang="ja-JP" dirty="0"/>
              <a:t>(2014</a:t>
            </a:r>
            <a:r>
              <a:rPr lang="ja-JP" altLang="en-US" dirty="0"/>
              <a:t>年</a:t>
            </a:r>
            <a:r>
              <a:rPr lang="en-US" altLang="ja-JP" dirty="0"/>
              <a:t>9</a:t>
            </a:r>
            <a:r>
              <a:rPr lang="ja-JP" altLang="en-US" dirty="0"/>
              <a:t>月</a:t>
            </a:r>
            <a:r>
              <a:rPr lang="en-US" altLang="ja-JP" dirty="0"/>
              <a:t>)</a:t>
            </a:r>
            <a:r>
              <a:rPr lang="ja-JP" altLang="en-US" dirty="0"/>
              <a:t>から、</a:t>
            </a:r>
            <a:r>
              <a:rPr lang="en-US" altLang="ja-JP" dirty="0"/>
              <a:t>5</a:t>
            </a:r>
            <a:r>
              <a:rPr lang="ja-JP" altLang="en-US" dirty="0"/>
              <a:t>から</a:t>
            </a:r>
            <a:r>
              <a:rPr lang="en-US" altLang="ja-JP" dirty="0"/>
              <a:t>16</a:t>
            </a:r>
            <a:r>
              <a:rPr lang="ja-JP" altLang="en-US" dirty="0"/>
              <a:t>歳までの義務教育の新カリキュラムにプログラミングが正式導入されています。</a:t>
            </a:r>
            <a:r>
              <a:rPr lang="en-US" altLang="ja-JP" dirty="0"/>
              <a:t>5</a:t>
            </a:r>
            <a:r>
              <a:rPr lang="ja-JP" altLang="en-US" dirty="0"/>
              <a:t>歳時点で、アルゴリズムの概念の理解や簡単なプログラムの作成・デバッグといった内容が盛り込まれており、かなり本格的な内容になっています。カリキュラムの策定には</a:t>
            </a:r>
            <a:r>
              <a:rPr lang="en-US" altLang="ja-JP" dirty="0"/>
              <a:t>Google</a:t>
            </a:r>
            <a:r>
              <a:rPr lang="ja-JP" altLang="en-US" dirty="0" err="1"/>
              <a:t>、</a:t>
            </a:r>
            <a:r>
              <a:rPr lang="en-US" altLang="ja-JP" dirty="0"/>
              <a:t>Microsoft</a:t>
            </a:r>
            <a:r>
              <a:rPr lang="ja-JP" altLang="en-US" dirty="0"/>
              <a:t>といった企業も参加しているそうです。</a:t>
            </a:r>
          </a:p>
          <a:p>
            <a:endParaRPr lang="ja-JP" altLang="en-US" dirty="0"/>
          </a:p>
          <a:p>
            <a:r>
              <a:rPr lang="ja-JP" altLang="en-US" dirty="0"/>
              <a:t>最後に、エストニアでは初等教育の</a:t>
            </a:r>
            <a:r>
              <a:rPr lang="en-US" altLang="ja-JP" dirty="0"/>
              <a:t>1</a:t>
            </a:r>
            <a:r>
              <a:rPr lang="ja-JP" altLang="en-US" dirty="0"/>
              <a:t>年目からアプリ開発を教えるカリキュラムが実施されています。エストニアは</a:t>
            </a:r>
            <a:r>
              <a:rPr lang="en-US" altLang="ja-JP" dirty="0"/>
              <a:t>Skype</a:t>
            </a:r>
            <a:r>
              <a:rPr lang="ja-JP" altLang="en-US" dirty="0"/>
              <a:t>が生まれた国であることから、</a:t>
            </a:r>
            <a:r>
              <a:rPr lang="en-US" altLang="ja-JP" dirty="0"/>
              <a:t>IT</a:t>
            </a:r>
            <a:r>
              <a:rPr lang="ja-JP" altLang="en-US" dirty="0"/>
              <a:t>振興にあたっては</a:t>
            </a:r>
            <a:r>
              <a:rPr lang="en-US" altLang="ja-JP" dirty="0"/>
              <a:t>Microsoft</a:t>
            </a:r>
            <a:r>
              <a:rPr lang="ja-JP" altLang="en-US" dirty="0"/>
              <a:t>から多くの支援を受けているようです。エストニアにおける</a:t>
            </a:r>
            <a:r>
              <a:rPr lang="en-US" altLang="ja-JP" dirty="0"/>
              <a:t>IT</a:t>
            </a:r>
            <a:r>
              <a:rPr lang="ja-JP" altLang="en-US" dirty="0"/>
              <a:t>産業の重要性はかなり高く、プログラミング教育に積極的に取り組んでいます。</a:t>
            </a:r>
          </a:p>
          <a:p>
            <a:endParaRPr lang="ja-JP" altLang="en-US" dirty="0"/>
          </a:p>
          <a:p>
            <a:r>
              <a:rPr lang="ja-JP" altLang="en-US" dirty="0"/>
              <a:t>その他にも、フィンランドやシンガポールなど多くの国でプログラミング教育を導入する動きが進んでいます。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14</a:t>
            </a:fld>
            <a:endParaRPr kumimoji="1" lang="ja-JP" altLang="en-US"/>
          </a:p>
        </p:txBody>
      </p:sp>
    </p:spTree>
    <p:extLst>
      <p:ext uri="{BB962C8B-B14F-4D97-AF65-F5344CB8AC3E}">
        <p14:creationId xmlns:p14="http://schemas.microsoft.com/office/powerpoint/2010/main" val="164196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続いて、日本の動向を紹介します。</a:t>
            </a:r>
          </a:p>
          <a:p>
            <a:endParaRPr lang="ja-JP" altLang="en-US" dirty="0"/>
          </a:p>
          <a:p>
            <a:r>
              <a:rPr lang="ja-JP" altLang="en-US" dirty="0"/>
              <a:t>日本では、まず、</a:t>
            </a:r>
            <a:r>
              <a:rPr lang="en-US" altLang="ja-JP" dirty="0"/>
              <a:t>2008</a:t>
            </a:r>
            <a:r>
              <a:rPr lang="ja-JP" altLang="en-US" dirty="0"/>
              <a:t>年の学習指導要領の改訂により中学校技術家庭科での「プログラムによる計測と制御」が必修化し、</a:t>
            </a:r>
            <a:r>
              <a:rPr lang="en-US" altLang="ja-JP" dirty="0"/>
              <a:t>2012</a:t>
            </a:r>
            <a:r>
              <a:rPr lang="ja-JP" altLang="en-US" dirty="0"/>
              <a:t>年度から完全実施となっています。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15</a:t>
            </a:fld>
            <a:endParaRPr kumimoji="1" lang="ja-JP" altLang="en-US"/>
          </a:p>
        </p:txBody>
      </p:sp>
    </p:spTree>
    <p:extLst>
      <p:ext uri="{BB962C8B-B14F-4D97-AF65-F5344CB8AC3E}">
        <p14:creationId xmlns:p14="http://schemas.microsoft.com/office/powerpoint/2010/main" val="39181424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a:t>
            </a:r>
            <a:r>
              <a:rPr lang="en-US" altLang="ja-JP" dirty="0"/>
              <a:t>2011</a:t>
            </a:r>
            <a:r>
              <a:rPr lang="ja-JP" altLang="en-US" dirty="0"/>
              <a:t>年に文部科学省が公表した「教育の情報化ビジョン」では、</a:t>
            </a:r>
            <a:r>
              <a:rPr lang="en-US" altLang="ja-JP" dirty="0"/>
              <a:t>2020</a:t>
            </a:r>
            <a:r>
              <a:rPr lang="ja-JP" altLang="en-US" dirty="0"/>
              <a:t>年までに生徒</a:t>
            </a:r>
            <a:r>
              <a:rPr lang="en-US" altLang="ja-JP" dirty="0"/>
              <a:t>1</a:t>
            </a:r>
            <a:r>
              <a:rPr lang="ja-JP" altLang="en-US" dirty="0"/>
              <a:t>人につき</a:t>
            </a:r>
            <a:r>
              <a:rPr lang="en-US" altLang="ja-JP" dirty="0"/>
              <a:t>1</a:t>
            </a:r>
            <a:r>
              <a:rPr lang="ja-JP" altLang="en-US" dirty="0"/>
              <a:t>台の情報端末を配布することが決定しています。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16</a:t>
            </a:fld>
            <a:endParaRPr kumimoji="1" lang="ja-JP" altLang="en-US"/>
          </a:p>
        </p:txBody>
      </p:sp>
    </p:spTree>
    <p:extLst>
      <p:ext uri="{BB962C8B-B14F-4D97-AF65-F5344CB8AC3E}">
        <p14:creationId xmlns:p14="http://schemas.microsoft.com/office/powerpoint/2010/main" val="20612821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一方で、民間の活動も活発に行われています。</a:t>
            </a:r>
          </a:p>
          <a:p>
            <a:endParaRPr lang="ja-JP" altLang="en-US" dirty="0"/>
          </a:p>
          <a:p>
            <a:r>
              <a:rPr lang="ja-JP" altLang="en-US" dirty="0"/>
              <a:t>最近話題になっているのが、</a:t>
            </a:r>
            <a:r>
              <a:rPr lang="en-US" altLang="ja-JP" dirty="0"/>
              <a:t>PEG</a:t>
            </a:r>
            <a:r>
              <a:rPr lang="ja-JP" altLang="en-US" dirty="0"/>
              <a:t>と呼ばれるプログラミング学習普及プロジェクトです。</a:t>
            </a:r>
            <a:r>
              <a:rPr lang="en-US" altLang="ja-JP" dirty="0"/>
              <a:t>PEG</a:t>
            </a:r>
            <a:r>
              <a:rPr lang="ja-JP" altLang="en-US" dirty="0"/>
              <a:t>は、こども向けのワークショップを開催している</a:t>
            </a:r>
            <a:r>
              <a:rPr lang="en-US" altLang="ja-JP" dirty="0" err="1"/>
              <a:t>NPO</a:t>
            </a:r>
            <a:r>
              <a:rPr lang="ja-JP" altLang="en-US" dirty="0"/>
              <a:t>法人の</a:t>
            </a:r>
            <a:r>
              <a:rPr lang="en-US" altLang="ja-JP" dirty="0"/>
              <a:t>CANVAS</a:t>
            </a:r>
            <a:r>
              <a:rPr lang="ja-JP" altLang="en-US" dirty="0"/>
              <a:t>と</a:t>
            </a:r>
            <a:r>
              <a:rPr lang="en-US" altLang="ja-JP" dirty="0"/>
              <a:t>Google</a:t>
            </a:r>
            <a:r>
              <a:rPr lang="ja-JP" altLang="en-US" dirty="0"/>
              <a:t>による協同プロジェクトで、日本全国でのワークショップの開催や合計</a:t>
            </a:r>
            <a:r>
              <a:rPr lang="en-US" altLang="ja-JP" dirty="0"/>
              <a:t>5000</a:t>
            </a:r>
            <a:r>
              <a:rPr lang="ja-JP" altLang="en-US" dirty="0"/>
              <a:t>台の</a:t>
            </a:r>
            <a:r>
              <a:rPr lang="en-US" altLang="ja-JP" dirty="0" err="1"/>
              <a:t>RaspberyPI</a:t>
            </a:r>
            <a:r>
              <a:rPr lang="ja-JP" altLang="en-US" dirty="0"/>
              <a:t>の提供などを行っています</a:t>
            </a:r>
            <a:r>
              <a:rPr lang="ja-JP" altLang="en-US" dirty="0" err="1"/>
              <a:t>。。</a:t>
            </a:r>
            <a:endParaRPr lang="ja-JP" altLang="en-US" dirty="0"/>
          </a:p>
          <a:p>
            <a:endParaRPr lang="ja-JP" altLang="en-US" dirty="0"/>
          </a:p>
          <a:p>
            <a:r>
              <a:rPr lang="ja-JP" altLang="en-US" dirty="0"/>
              <a:t>これ以外にも、</a:t>
            </a:r>
            <a:r>
              <a:rPr lang="en-US" altLang="ja-JP" dirty="0"/>
              <a:t>Life is Tech! </a:t>
            </a:r>
            <a:r>
              <a:rPr lang="ja-JP" altLang="en-US" dirty="0"/>
              <a:t>という団体で実施している</a:t>
            </a:r>
            <a:r>
              <a:rPr lang="en-US" altLang="ja-JP" dirty="0"/>
              <a:t>5</a:t>
            </a:r>
            <a:r>
              <a:rPr lang="ja-JP" altLang="en-US" dirty="0"/>
              <a:t>日程度のキャンプ形式や週</a:t>
            </a:r>
            <a:r>
              <a:rPr lang="en-US" altLang="ja-JP" dirty="0"/>
              <a:t>1</a:t>
            </a:r>
            <a:r>
              <a:rPr lang="ja-JP" altLang="en-US" dirty="0"/>
              <a:t>の学習塾形式のものや、</a:t>
            </a:r>
            <a:r>
              <a:rPr lang="en-US" altLang="ja-JP" dirty="0" err="1"/>
              <a:t>TENTO</a:t>
            </a:r>
            <a:r>
              <a:rPr lang="ja-JP" altLang="en-US" dirty="0"/>
              <a:t>という団体が実施している個別指導塾形式のものなどがあります。</a:t>
            </a:r>
          </a:p>
          <a:p>
            <a:endParaRPr lang="ja-JP" altLang="en-US" dirty="0"/>
          </a:p>
          <a:p>
            <a:r>
              <a:rPr lang="ja-JP" altLang="en-US" dirty="0" smtClean="0"/>
              <a:t>このように海外</a:t>
            </a:r>
            <a:r>
              <a:rPr lang="ja-JP" altLang="en-US" dirty="0"/>
              <a:t>だけでなく日本でもプログラミング教育が大変盛り上がってきています。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17</a:t>
            </a:fld>
            <a:endParaRPr kumimoji="1" lang="ja-JP" altLang="en-US"/>
          </a:p>
        </p:txBody>
      </p:sp>
    </p:spTree>
    <p:extLst>
      <p:ext uri="{BB962C8B-B14F-4D97-AF65-F5344CB8AC3E}">
        <p14:creationId xmlns:p14="http://schemas.microsoft.com/office/powerpoint/2010/main" val="3250995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多くのプログラミングの授業やワークショップでは</a:t>
            </a:r>
            <a:r>
              <a:rPr lang="en-US" altLang="ja-JP" dirty="0"/>
              <a:t>MIT</a:t>
            </a:r>
            <a:r>
              <a:rPr lang="ja-JP" altLang="en-US" dirty="0"/>
              <a:t>が開発している </a:t>
            </a:r>
            <a:r>
              <a:rPr lang="en-US" altLang="ja-JP" dirty="0"/>
              <a:t>Scratch </a:t>
            </a:r>
            <a:r>
              <a:rPr lang="ja-JP" altLang="en-US" dirty="0"/>
              <a:t>というビジュアルプログラミング言語が使われています。</a:t>
            </a:r>
            <a:r>
              <a:rPr lang="en-US" altLang="ja-JP" dirty="0"/>
              <a:t>Scratch </a:t>
            </a:r>
            <a:r>
              <a:rPr lang="ja-JP" altLang="en-US" dirty="0"/>
              <a:t>のユーザは全世界で</a:t>
            </a:r>
            <a:r>
              <a:rPr lang="en-US" altLang="ja-JP" dirty="0"/>
              <a:t>200</a:t>
            </a:r>
            <a:r>
              <a:rPr lang="ja-JP" altLang="en-US" dirty="0"/>
              <a:t>万人以上で、日本の小中学生向けのプログラミング教育のワークショップでは最も多く利用されています。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18</a:t>
            </a:fld>
            <a:endParaRPr kumimoji="1" lang="ja-JP" altLang="en-US"/>
          </a:p>
        </p:txBody>
      </p:sp>
    </p:spTree>
    <p:extLst>
      <p:ext uri="{BB962C8B-B14F-4D97-AF65-F5344CB8AC3E}">
        <p14:creationId xmlns:p14="http://schemas.microsoft.com/office/powerpoint/2010/main" val="2834987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I am Kouji Takao, a leader of the Ruby Programming Shounendan, and one of a </a:t>
            </a:r>
            <a:r>
              <a:rPr lang="en-US" altLang="ja-JP" dirty="0" err="1"/>
              <a:t>CRuby</a:t>
            </a:r>
            <a:r>
              <a:rPr lang="en-US" altLang="ja-JP" dirty="0"/>
              <a:t> </a:t>
            </a:r>
            <a:r>
              <a:rPr lang="en-US" altLang="ja-JP" dirty="0" err="1"/>
              <a:t>commiter</a:t>
            </a:r>
            <a:r>
              <a:rPr lang="en-US" altLang="ja-JP" dirty="0"/>
              <a:t>.</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a:t>
            </a:fld>
            <a:endParaRPr kumimoji="1" lang="ja-JP" altLang="en-US"/>
          </a:p>
        </p:txBody>
      </p:sp>
    </p:spTree>
    <p:extLst>
      <p:ext uri="{BB962C8B-B14F-4D97-AF65-F5344CB8AC3E}">
        <p14:creationId xmlns:p14="http://schemas.microsoft.com/office/powerpoint/2010/main" val="315378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I am Nobuyuki Honda, a chief education officer of the Ruby Programming Shounendan.</a:t>
            </a:r>
          </a:p>
          <a:p>
            <a:endParaRPr lang="en-US" altLang="ja-JP" dirty="0"/>
          </a:p>
          <a:p>
            <a:r>
              <a:rPr lang="en-US" altLang="ja-JP" dirty="0"/>
              <a:t>It was a short time, speech *in English* This is the end </a:t>
            </a:r>
            <a:r>
              <a:rPr lang="en-US" altLang="ja-JP" dirty="0" smtClean="0"/>
              <a:t>:-)</a:t>
            </a:r>
          </a:p>
          <a:p>
            <a:endParaRPr kumimoji="1" lang="en-US" altLang="ja-JP" dirty="0"/>
          </a:p>
          <a:p>
            <a:r>
              <a:rPr lang="ja-JP" altLang="en-US" dirty="0"/>
              <a:t>これからは日本語で</a:t>
            </a:r>
            <a:r>
              <a:rPr lang="ja-JP" altLang="en-US" dirty="0" smtClean="0"/>
              <a:t>話します</a:t>
            </a:r>
            <a:r>
              <a:rPr lang="ja-JP" altLang="en-US" dirty="0"/>
              <a:t>（笑）</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3</a:t>
            </a:fld>
            <a:endParaRPr kumimoji="1" lang="ja-JP" altLang="en-US"/>
          </a:p>
        </p:txBody>
      </p:sp>
    </p:spTree>
    <p:extLst>
      <p:ext uri="{BB962C8B-B14F-4D97-AF65-F5344CB8AC3E}">
        <p14:creationId xmlns:p14="http://schemas.microsoft.com/office/powerpoint/2010/main" val="360866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私たちは二人とも株式会社ネットワーク応用通信研究所、通称</a:t>
            </a:r>
            <a:r>
              <a:rPr lang="en-US" altLang="ja-JP" dirty="0"/>
              <a:t>NaCl</a:t>
            </a:r>
            <a:r>
              <a:rPr lang="ja-JP" altLang="en-US" dirty="0"/>
              <a:t>の研究員です。このプレゼンテーションに関する交通費・宿泊費はすべて</a:t>
            </a:r>
            <a:r>
              <a:rPr lang="en-US" altLang="ja-JP" dirty="0"/>
              <a:t>NaCl</a:t>
            </a:r>
            <a:r>
              <a:rPr lang="ja-JP" altLang="en-US" dirty="0"/>
              <a:t>に負担してもらっています。</a:t>
            </a:r>
          </a:p>
          <a:p>
            <a:r>
              <a:rPr lang="en-US" altLang="ja-JP" dirty="0"/>
              <a:t>NaCl</a:t>
            </a:r>
            <a:r>
              <a:rPr lang="ja-JP" altLang="en-US" dirty="0"/>
              <a:t>はまつもとさんが在籍しているということで有名ですが、せっかくの機会なので少しだけ</a:t>
            </a:r>
            <a:r>
              <a:rPr lang="en-US" altLang="ja-JP" dirty="0"/>
              <a:t>NaCl</a:t>
            </a:r>
            <a:r>
              <a:rPr lang="ja-JP" altLang="en-US" dirty="0"/>
              <a:t>の紹介をします。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4</a:t>
            </a:fld>
            <a:endParaRPr kumimoji="1" lang="ja-JP" altLang="en-US"/>
          </a:p>
        </p:txBody>
      </p:sp>
    </p:spTree>
    <p:extLst>
      <p:ext uri="{BB962C8B-B14F-4D97-AF65-F5344CB8AC3E}">
        <p14:creationId xmlns:p14="http://schemas.microsoft.com/office/powerpoint/2010/main" val="3470799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NaCl</a:t>
            </a:r>
            <a:r>
              <a:rPr lang="ja-JP" altLang="en-US" dirty="0"/>
              <a:t>の生業</a:t>
            </a:r>
            <a:r>
              <a:rPr lang="en-US" altLang="ja-JP" dirty="0"/>
              <a:t>(</a:t>
            </a:r>
            <a:r>
              <a:rPr lang="ja-JP" altLang="en-US" dirty="0"/>
              <a:t>なりわい</a:t>
            </a:r>
            <a:r>
              <a:rPr lang="en-US" altLang="ja-JP" dirty="0"/>
              <a:t>)</a:t>
            </a:r>
            <a:r>
              <a:rPr lang="ja-JP" altLang="en-US" dirty="0"/>
              <a:t>は</a:t>
            </a:r>
            <a:r>
              <a:rPr lang="en-US" altLang="ja-JP" dirty="0"/>
              <a:t>System </a:t>
            </a:r>
            <a:r>
              <a:rPr lang="en-US" altLang="ja-JP" dirty="0" err="1"/>
              <a:t>Integrater</a:t>
            </a:r>
            <a:r>
              <a:rPr lang="ja-JP" altLang="en-US" dirty="0"/>
              <a:t>です。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5</a:t>
            </a:fld>
            <a:endParaRPr kumimoji="1" lang="ja-JP" altLang="en-US"/>
          </a:p>
        </p:txBody>
      </p:sp>
    </p:spTree>
    <p:extLst>
      <p:ext uri="{BB962C8B-B14F-4D97-AF65-F5344CB8AC3E}">
        <p14:creationId xmlns:p14="http://schemas.microsoft.com/office/powerpoint/2010/main" val="2983564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NaCl</a:t>
            </a:r>
            <a:r>
              <a:rPr lang="ja-JP" altLang="en-US" dirty="0"/>
              <a:t>の約</a:t>
            </a:r>
            <a:r>
              <a:rPr lang="en-US" altLang="ja-JP" dirty="0"/>
              <a:t>60</a:t>
            </a:r>
            <a:r>
              <a:rPr lang="ja-JP" altLang="en-US" dirty="0"/>
              <a:t>人の従業員のうち、その半分である</a:t>
            </a:r>
            <a:r>
              <a:rPr lang="en-US" altLang="ja-JP" dirty="0"/>
              <a:t>30</a:t>
            </a:r>
            <a:r>
              <a:rPr lang="ja-JP" altLang="en-US" dirty="0"/>
              <a:t>人くらいは</a:t>
            </a:r>
            <a:r>
              <a:rPr lang="en-US" altLang="ja-JP" dirty="0"/>
              <a:t>Ruby</a:t>
            </a:r>
            <a:r>
              <a:rPr lang="ja-JP" altLang="en-US" dirty="0"/>
              <a:t>を使ったシステム開発に携わっています。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6</a:t>
            </a:fld>
            <a:endParaRPr kumimoji="1" lang="ja-JP" altLang="en-US"/>
          </a:p>
        </p:txBody>
      </p:sp>
    </p:spTree>
    <p:extLst>
      <p:ext uri="{BB962C8B-B14F-4D97-AF65-F5344CB8AC3E}">
        <p14:creationId xmlns:p14="http://schemas.microsoft.com/office/powerpoint/2010/main" val="1792061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t>NaCl</a:t>
            </a:r>
            <a:r>
              <a:rPr lang="ja-JP" altLang="en-US" dirty="0" err="1"/>
              <a:t>には</a:t>
            </a:r>
            <a:r>
              <a:rPr lang="ja-JP" altLang="en-US" dirty="0"/>
              <a:t>まつもとさんを含め、</a:t>
            </a:r>
            <a:r>
              <a:rPr lang="en-US" altLang="ja-JP" dirty="0"/>
              <a:t>6</a:t>
            </a:r>
            <a:r>
              <a:rPr lang="ja-JP" altLang="en-US" dirty="0"/>
              <a:t>人の</a:t>
            </a:r>
            <a:r>
              <a:rPr lang="en-US" altLang="ja-JP" dirty="0" err="1"/>
              <a:t>CRuby</a:t>
            </a:r>
            <a:r>
              <a:rPr lang="ja-JP" altLang="en-US" dirty="0"/>
              <a:t>コミッタが在籍しています。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7</a:t>
            </a:fld>
            <a:endParaRPr kumimoji="1" lang="ja-JP" altLang="en-US"/>
          </a:p>
        </p:txBody>
      </p:sp>
    </p:spTree>
    <p:extLst>
      <p:ext uri="{BB962C8B-B14F-4D97-AF65-F5344CB8AC3E}">
        <p14:creationId xmlns:p14="http://schemas.microsoft.com/office/powerpoint/2010/main" val="4002191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島根県松江市という、のどかな地方都市でシステム開発をしていることを感じてもらえると思いますので、興味がある方は遊びに来てくださいね。</a:t>
            </a:r>
          </a:p>
          <a:p>
            <a:endParaRPr lang="ja-JP" altLang="en-US" dirty="0"/>
          </a:p>
          <a:p>
            <a:r>
              <a:rPr lang="ja-JP" altLang="en-US" dirty="0"/>
              <a:t>さて、それでは本題に戻りますね。</a:t>
            </a:r>
          </a:p>
          <a:p>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8</a:t>
            </a:fld>
            <a:endParaRPr kumimoji="1" lang="ja-JP" altLang="en-US"/>
          </a:p>
        </p:txBody>
      </p:sp>
    </p:spTree>
    <p:extLst>
      <p:ext uri="{BB962C8B-B14F-4D97-AF65-F5344CB8AC3E}">
        <p14:creationId xmlns:p14="http://schemas.microsoft.com/office/powerpoint/2010/main" val="4263604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このプレゼンテーションでは、私たち</a:t>
            </a:r>
            <a:r>
              <a:rPr lang="en-US" altLang="ja-JP" dirty="0"/>
              <a:t>Ruby</a:t>
            </a:r>
            <a:r>
              <a:rPr lang="ja-JP" altLang="en-US" dirty="0"/>
              <a:t>プログラミング少年団の活動の紹介と、その中でキーとなるスモウルビーについて説明します。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9</a:t>
            </a:fld>
            <a:endParaRPr kumimoji="1" lang="ja-JP" altLang="en-US"/>
          </a:p>
        </p:txBody>
      </p:sp>
    </p:spTree>
    <p:extLst>
      <p:ext uri="{BB962C8B-B14F-4D97-AF65-F5344CB8AC3E}">
        <p14:creationId xmlns:p14="http://schemas.microsoft.com/office/powerpoint/2010/main" val="105707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dirty="0"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57510506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963281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694204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67978748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4203645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792728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927360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747544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326282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556473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2014/9/17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3253294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995B43-FE88-4CDF-BE4B-E21278A6ED6E}" type="datetimeFigureOut">
              <a:rPr kumimoji="1" lang="ja-JP" altLang="en-US" smtClean="0"/>
              <a:t>2014/9/17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6415482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l="-6000" r="-6000"/>
          </a:stretch>
        </a:blip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a:xfrm>
            <a:off x="567000" y="414000"/>
            <a:ext cx="7191479" cy="4500000"/>
          </a:xfrm>
          <a:ln>
            <a:noFill/>
          </a:ln>
        </p:spPr>
        <p:txBody>
          <a:bodyPr anchor="t">
            <a:noAutofit/>
          </a:bodyPr>
          <a:lstStyle/>
          <a:p>
            <a:pPr algn="l"/>
            <a:r>
              <a:rPr kumimoji="1" lang="en-US" altLang="ja-JP" sz="11500" dirty="0" smtClean="0">
                <a:solidFill>
                  <a:srgbClr val="FF6633"/>
                </a:solidFill>
                <a:effectLst>
                  <a:outerShdw blurRad="50800" dist="88900" dir="2700000" algn="tl" rotWithShape="0">
                    <a:prstClr val="black">
                      <a:alpha val="40000"/>
                    </a:prstClr>
                  </a:outerShdw>
                </a:effectLst>
              </a:rPr>
              <a:t>K</a:t>
            </a:r>
            <a:r>
              <a:rPr kumimoji="1" lang="en-US" altLang="ja-JP" sz="11500" dirty="0" smtClean="0">
                <a:effectLst>
                  <a:outerShdw blurRad="50800" dist="88900" dir="2700000" algn="tl" rotWithShape="0">
                    <a:prstClr val="black">
                      <a:alpha val="40000"/>
                    </a:prstClr>
                  </a:outerShdw>
                </a:effectLst>
              </a:rPr>
              <a:t>ids,</a:t>
            </a:r>
            <a:br>
              <a:rPr kumimoji="1" lang="en-US" altLang="ja-JP" sz="11500" dirty="0" smtClean="0">
                <a:effectLst>
                  <a:outerShdw blurRad="50800" dist="88900" dir="2700000" algn="tl" rotWithShape="0">
                    <a:prstClr val="black">
                      <a:alpha val="40000"/>
                    </a:prstClr>
                  </a:outerShdw>
                </a:effectLst>
              </a:rPr>
            </a:br>
            <a:r>
              <a:rPr kumimoji="1" lang="en-US" altLang="ja-JP" sz="11500" dirty="0" smtClean="0">
                <a:effectLst>
                  <a:outerShdw blurRad="50800" dist="88900" dir="2700000" algn="tl" rotWithShape="0">
                    <a:prstClr val="black">
                      <a:alpha val="40000"/>
                    </a:prstClr>
                  </a:outerShdw>
                </a:effectLst>
              </a:rPr>
              <a:t>Ruby,</a:t>
            </a:r>
            <a:br>
              <a:rPr kumimoji="1" lang="en-US" altLang="ja-JP" sz="11500" dirty="0" smtClean="0">
                <a:effectLst>
                  <a:outerShdw blurRad="50800" dist="88900" dir="2700000" algn="tl" rotWithShape="0">
                    <a:prstClr val="black">
                      <a:alpha val="40000"/>
                    </a:prstClr>
                  </a:outerShdw>
                </a:effectLst>
              </a:rPr>
            </a:br>
            <a:r>
              <a:rPr kumimoji="1" lang="en-US" altLang="ja-JP" sz="11500" dirty="0" smtClean="0">
                <a:effectLst>
                  <a:outerShdw blurRad="50800" dist="88900" dir="2700000" algn="tl" rotWithShape="0">
                    <a:prstClr val="black">
                      <a:alpha val="40000"/>
                    </a:prstClr>
                  </a:outerShdw>
                </a:effectLst>
              </a:rPr>
              <a:t>Fun</a:t>
            </a:r>
            <a:r>
              <a:rPr kumimoji="1" lang="en-US" altLang="ja-JP" sz="115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88900" dir="2700000" algn="tl" rotWithShape="0">
                    <a:prstClr val="black">
                      <a:alpha val="40000"/>
                    </a:prstClr>
                  </a:outerShdw>
                </a:effectLst>
              </a:rPr>
              <a:t>!</a:t>
            </a:r>
            <a:endParaRPr kumimoji="1" lang="ja-JP" altLang="en-US" sz="11500"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88900" dir="2700000" algn="tl" rotWithShape="0">
                  <a:prstClr val="black">
                    <a:alpha val="40000"/>
                  </a:prstClr>
                </a:outerShdw>
              </a:effectLst>
            </a:endParaRPr>
          </a:p>
        </p:txBody>
      </p:sp>
      <p:sp>
        <p:nvSpPr>
          <p:cNvPr id="3" name="サブタイトル 2"/>
          <p:cNvSpPr>
            <a:spLocks noGrp="1"/>
          </p:cNvSpPr>
          <p:nvPr>
            <p:ph type="subTitle" idx="1"/>
          </p:nvPr>
        </p:nvSpPr>
        <p:spPr>
          <a:xfrm rot="20348698">
            <a:off x="4357968" y="785263"/>
            <a:ext cx="4484603" cy="1922083"/>
          </a:xfrm>
        </p:spPr>
        <p:txBody>
          <a:bodyPr>
            <a:noAutofit/>
          </a:bodyPr>
          <a:lstStyle/>
          <a:p>
            <a:pPr algn="l"/>
            <a:r>
              <a:rPr lang="en-US" altLang="ja-JP" sz="2800" dirty="0">
                <a:solidFill>
                  <a:srgbClr val="FF6633"/>
                </a:solidFill>
                <a:effectLst>
                  <a:outerShdw blurRad="50800" dist="38100" dir="2700000" algn="tl" rotWithShape="0">
                    <a:prstClr val="black">
                      <a:alpha val="40000"/>
                    </a:prstClr>
                  </a:outerShdw>
                </a:effectLst>
              </a:rPr>
              <a:t>I</a:t>
            </a:r>
            <a:r>
              <a:rPr lang="en-US" altLang="ja-JP" sz="2800" dirty="0">
                <a:effectLst>
                  <a:outerShdw blurRad="50800" dist="38100" dir="2700000" algn="tl" rotWithShape="0">
                    <a:prstClr val="black">
                      <a:alpha val="40000"/>
                    </a:prstClr>
                  </a:outerShdw>
                </a:effectLst>
              </a:rPr>
              <a:t>ntroduction of </a:t>
            </a:r>
            <a:r>
              <a:rPr lang="en-US" altLang="ja-JP" sz="2800" dirty="0" smtClean="0">
                <a:effectLst>
                  <a:outerShdw blurRad="50800" dist="38100" dir="2700000" algn="tl" rotWithShape="0">
                    <a:prstClr val="black">
                      <a:alpha val="40000"/>
                    </a:prstClr>
                  </a:outerShdw>
                </a:effectLst>
              </a:rPr>
              <a:t>the</a:t>
            </a:r>
            <a:br>
              <a:rPr lang="en-US" altLang="ja-JP" sz="2800" dirty="0" smtClean="0">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S</a:t>
            </a:r>
            <a:r>
              <a:rPr lang="en-US" altLang="ja-JP" sz="2800" dirty="0" smtClean="0">
                <a:effectLst>
                  <a:outerShdw blurRad="50800" dist="38100" dir="2700000" algn="tl" rotWithShape="0">
                    <a:prstClr val="black">
                      <a:alpha val="40000"/>
                    </a:prstClr>
                  </a:outerShdw>
                </a:effectLst>
              </a:rPr>
              <a:t>malruby </a:t>
            </a:r>
            <a:r>
              <a:rPr lang="en-US" altLang="ja-JP" sz="2800" dirty="0">
                <a:effectLst>
                  <a:outerShdw blurRad="50800" dist="38100" dir="2700000" algn="tl" rotWithShape="0">
                    <a:prstClr val="black">
                      <a:alpha val="40000"/>
                    </a:prstClr>
                  </a:outerShdw>
                </a:effectLst>
              </a:rPr>
              <a:t>and the </a:t>
            </a:r>
            <a:r>
              <a:rPr lang="en-US" altLang="ja-JP" sz="2800" dirty="0" smtClean="0">
                <a:solidFill>
                  <a:srgbClr val="FF6633"/>
                </a:solidFill>
                <a:effectLst>
                  <a:outerShdw blurRad="50800" dist="38100" dir="2700000" algn="tl" rotWithShape="0">
                    <a:prstClr val="black">
                      <a:alpha val="40000"/>
                    </a:prstClr>
                  </a:outerShdw>
                </a:effectLst>
              </a:rPr>
              <a:t>Ruby</a:t>
            </a:r>
            <a:br>
              <a:rPr lang="en-US" altLang="ja-JP" sz="2800" dirty="0" smtClean="0">
                <a:solidFill>
                  <a:srgbClr val="FF6633"/>
                </a:solidFill>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P</a:t>
            </a:r>
            <a:r>
              <a:rPr lang="en-US" altLang="ja-JP" sz="2800" dirty="0" smtClean="0">
                <a:effectLst>
                  <a:outerShdw blurRad="50800" dist="38100" dir="2700000" algn="tl" rotWithShape="0">
                    <a:prstClr val="black">
                      <a:alpha val="40000"/>
                    </a:prstClr>
                  </a:outerShdw>
                </a:effectLst>
              </a:rPr>
              <a:t>rogramming</a:t>
            </a:r>
            <a:br>
              <a:rPr lang="en-US" altLang="ja-JP" sz="2800" dirty="0" smtClean="0">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S</a:t>
            </a:r>
            <a:r>
              <a:rPr lang="en-US" altLang="ja-JP" sz="2800" dirty="0" smtClean="0">
                <a:effectLst>
                  <a:outerShdw blurRad="50800" dist="38100" dir="2700000" algn="tl" rotWithShape="0">
                    <a:prstClr val="black">
                      <a:alpha val="40000"/>
                    </a:prstClr>
                  </a:outerShdw>
                </a:effectLst>
              </a:rPr>
              <a:t>hounendan</a:t>
            </a:r>
            <a:endParaRPr kumimoji="1" lang="ja-JP" altLang="en-US" sz="2800" dirty="0">
              <a:effectLst>
                <a:outerShdw blurRad="50800" dist="38100" dir="2700000" algn="tl" rotWithShape="0">
                  <a:prstClr val="black">
                    <a:alpha val="40000"/>
                  </a:prstClr>
                </a:outerShdw>
              </a:effectLst>
            </a:endParaRPr>
          </a:p>
        </p:txBody>
      </p:sp>
      <p:pic>
        <p:nvPicPr>
          <p:cNvPr id="4" name="図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30761" y="5364000"/>
            <a:ext cx="2783618" cy="1297631"/>
          </a:xfrm>
          <a:prstGeom prst="rect">
            <a:avLst/>
          </a:prstGeom>
        </p:spPr>
      </p:pic>
      <p:sp>
        <p:nvSpPr>
          <p:cNvPr id="6" name="テキスト ボックス 5"/>
          <p:cNvSpPr txBox="1"/>
          <p:nvPr/>
        </p:nvSpPr>
        <p:spPr>
          <a:xfrm>
            <a:off x="657000" y="5499000"/>
            <a:ext cx="4545000" cy="923330"/>
          </a:xfrm>
          <a:prstGeom prst="rect">
            <a:avLst/>
          </a:prstGeom>
          <a:noFill/>
        </p:spPr>
        <p:txBody>
          <a:bodyPr wrap="square" rtlCol="0">
            <a:spAutoFit/>
          </a:bodyPr>
          <a:lstStyle/>
          <a:p>
            <a:r>
              <a:rPr kumimoji="1" lang="en-US" altLang="ja-JP" dirty="0" smtClean="0">
                <a:effectLst>
                  <a:outerShdw blurRad="50800" dist="38100" dir="2700000" algn="tl" rotWithShape="0">
                    <a:prstClr val="black">
                      <a:alpha val="40000"/>
                    </a:prstClr>
                  </a:outerShdw>
                </a:effectLst>
                <a:ea typeface="Segoe UI Symbol" panose="020B0502040204020203" pitchFamily="34" charset="0"/>
              </a:rPr>
              <a:t>Kouji Takao and </a:t>
            </a:r>
            <a:r>
              <a:rPr lang="en-US" altLang="ja-JP" dirty="0" smtClean="0">
                <a:effectLst>
                  <a:outerShdw blurRad="50800" dist="38100" dir="2700000" algn="tl" rotWithShape="0">
                    <a:prstClr val="black">
                      <a:alpha val="40000"/>
                    </a:prstClr>
                  </a:outerShdw>
                </a:effectLst>
                <a:ea typeface="Segoe UI Symbol" panose="020B0502040204020203" pitchFamily="34" charset="0"/>
              </a:rPr>
              <a:t>Nobuyuki Honda,</a:t>
            </a:r>
            <a:endParaRPr lang="en-US" altLang="ja-JP" dirty="0">
              <a:effectLst>
                <a:outerShdw blurRad="50800" dist="38100" dir="2700000" algn="tl" rotWithShape="0">
                  <a:prstClr val="black">
                    <a:alpha val="40000"/>
                  </a:prstClr>
                </a:outerShdw>
              </a:effectLst>
              <a:ea typeface="Segoe UI Symbol" panose="020B0502040204020203" pitchFamily="34" charset="0"/>
            </a:endParaRPr>
          </a:p>
          <a:p>
            <a:r>
              <a:rPr kumimoji="1" lang="en-US" altLang="ja-JP" dirty="0" smtClean="0">
                <a:effectLst>
                  <a:outerShdw blurRad="50800" dist="38100" dir="2700000" algn="tl" rotWithShape="0">
                    <a:prstClr val="black">
                      <a:alpha val="40000"/>
                    </a:prstClr>
                  </a:outerShdw>
                </a:effectLst>
                <a:ea typeface="Segoe UI Symbol" panose="020B0502040204020203" pitchFamily="34" charset="0"/>
              </a:rPr>
              <a:t>The Ruby Programming Shounendan,</a:t>
            </a:r>
          </a:p>
          <a:p>
            <a:r>
              <a:rPr lang="en-US" altLang="ja-JP" dirty="0" smtClean="0">
                <a:effectLst>
                  <a:outerShdw blurRad="50800" dist="38100" dir="2700000" algn="tl" rotWithShape="0">
                    <a:prstClr val="black">
                      <a:alpha val="40000"/>
                    </a:prstClr>
                  </a:outerShdw>
                </a:effectLst>
                <a:ea typeface="Segoe UI Symbol" panose="020B0502040204020203" pitchFamily="34" charset="0"/>
              </a:rPr>
              <a:t>RubyKaigi 2014, 09.19.2014</a:t>
            </a:r>
            <a:endParaRPr kumimoji="1" lang="ja-JP" altLang="en-US"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1632956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2" y="501891"/>
            <a:ext cx="7424738" cy="5201424"/>
          </a:xfrm>
          <a:prstGeom prst="rect">
            <a:avLst/>
          </a:prstGeom>
          <a:noFill/>
        </p:spPr>
        <p:txBody>
          <a:bodyPr wrap="square" rtlCol="0">
            <a:spAutoFit/>
          </a:bodyPr>
          <a:lstStyle/>
          <a:p>
            <a:r>
              <a:rPr kumimoji="1" lang="en-US" altLang="ja-JP" sz="8000" dirty="0" smtClean="0">
                <a:solidFill>
                  <a:srgbClr val="FF6633"/>
                </a:solidFill>
              </a:rPr>
              <a:t>T</a:t>
            </a:r>
            <a:r>
              <a:rPr lang="en-US" altLang="ja-JP" sz="8000" dirty="0" smtClean="0"/>
              <a:t>he Ruby</a:t>
            </a:r>
          </a:p>
          <a:p>
            <a:r>
              <a:rPr lang="en-US" altLang="ja-JP" sz="8000" dirty="0" smtClean="0"/>
              <a:t>Programming Shounendan</a:t>
            </a:r>
          </a:p>
          <a:p>
            <a:endParaRPr lang="en-US" altLang="ja-JP" sz="3200" dirty="0" smtClean="0"/>
          </a:p>
          <a:p>
            <a:pPr algn="r"/>
            <a:r>
              <a:rPr lang="en-US" altLang="ja-JP" sz="4800" b="1" dirty="0" smtClean="0">
                <a:solidFill>
                  <a:schemeClr val="tx1">
                    <a:lumMod val="50000"/>
                    <a:lumOff val="50000"/>
                  </a:schemeClr>
                </a:solidFill>
              </a:rPr>
              <a:t>Rub</a:t>
            </a:r>
            <a:r>
              <a:rPr lang="en-US" altLang="ja-JP" sz="4800" b="1" dirty="0">
                <a:solidFill>
                  <a:schemeClr val="tx1">
                    <a:lumMod val="50000"/>
                    <a:lumOff val="50000"/>
                  </a:schemeClr>
                </a:solidFill>
              </a:rPr>
              <a:t>y</a:t>
            </a:r>
            <a:r>
              <a:rPr lang="ja-JP" altLang="en-US" sz="4800" b="1" dirty="0" smtClean="0">
                <a:solidFill>
                  <a:schemeClr val="tx1">
                    <a:lumMod val="50000"/>
                    <a:lumOff val="50000"/>
                  </a:schemeClr>
                </a:solidFill>
              </a:rPr>
              <a:t>プログラミング少年</a:t>
            </a:r>
            <a:r>
              <a:rPr lang="ja-JP" altLang="en-US" sz="4800" b="1" dirty="0" smtClean="0">
                <a:solidFill>
                  <a:srgbClr val="FF6633"/>
                </a:solidFill>
              </a:rPr>
              <a:t>団</a:t>
            </a:r>
            <a:endParaRPr lang="en-US" altLang="ja-JP" sz="4800" b="1" dirty="0" smtClean="0">
              <a:solidFill>
                <a:srgbClr val="FF6633"/>
              </a:solidFill>
            </a:endParaRPr>
          </a:p>
        </p:txBody>
      </p:sp>
    </p:spTree>
    <p:extLst>
      <p:ext uri="{BB962C8B-B14F-4D97-AF65-F5344CB8AC3E}">
        <p14:creationId xmlns:p14="http://schemas.microsoft.com/office/powerpoint/2010/main" val="31588353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p:cNvSpPr txBox="1"/>
          <p:nvPr/>
        </p:nvSpPr>
        <p:spPr>
          <a:xfrm>
            <a:off x="747713" y="549000"/>
            <a:ext cx="7424737" cy="5109091"/>
          </a:xfrm>
          <a:prstGeom prst="rect">
            <a:avLst/>
          </a:prstGeom>
          <a:noFill/>
        </p:spPr>
        <p:txBody>
          <a:bodyPr wrap="square" rtlCol="0">
            <a:spAutoFit/>
          </a:bodyPr>
          <a:lstStyle/>
          <a:p>
            <a:r>
              <a:rPr lang="en-US" altLang="ja-JP" sz="5400" dirty="0">
                <a:solidFill>
                  <a:srgbClr val="FF6633"/>
                </a:solidFill>
              </a:rPr>
              <a:t>R</a:t>
            </a:r>
            <a:r>
              <a:rPr lang="en-US" altLang="ja-JP" sz="5400" dirty="0" smtClean="0"/>
              <a:t>uby programming event for kids</a:t>
            </a:r>
          </a:p>
          <a:p>
            <a:r>
              <a:rPr lang="en-US" altLang="ja-JP" sz="5400" dirty="0" smtClean="0"/>
              <a:t>and parents</a:t>
            </a:r>
          </a:p>
          <a:p>
            <a:r>
              <a:rPr lang="en-US" altLang="ja-JP" sz="2800" b="1" dirty="0" smtClean="0">
                <a:solidFill>
                  <a:schemeClr val="tx1">
                    <a:lumMod val="50000"/>
                    <a:lumOff val="50000"/>
                  </a:schemeClr>
                </a:solidFill>
              </a:rPr>
              <a:t>1</a:t>
            </a:r>
            <a:r>
              <a:rPr lang="ja-JP" altLang="en-US" sz="2800" b="1" dirty="0" smtClean="0">
                <a:solidFill>
                  <a:schemeClr val="tx1">
                    <a:lumMod val="50000"/>
                    <a:lumOff val="50000"/>
                  </a:schemeClr>
                </a:solidFill>
              </a:rPr>
              <a:t>日</a:t>
            </a:r>
            <a:r>
              <a:rPr lang="en-US" altLang="ja-JP" sz="2800" b="1" dirty="0" smtClean="0">
                <a:solidFill>
                  <a:schemeClr val="tx1">
                    <a:lumMod val="50000"/>
                    <a:lumOff val="50000"/>
                  </a:schemeClr>
                </a:solidFill>
              </a:rPr>
              <a:t>Ruby</a:t>
            </a:r>
            <a:r>
              <a:rPr lang="ja-JP" altLang="en-US" sz="2800" b="1" dirty="0" smtClean="0">
                <a:solidFill>
                  <a:schemeClr val="tx1">
                    <a:lumMod val="50000"/>
                    <a:lumOff val="50000"/>
                  </a:schemeClr>
                </a:solidFill>
              </a:rPr>
              <a:t>プログラミング体験 </a:t>
            </a:r>
            <a:r>
              <a:rPr lang="en-US" altLang="ja-JP" sz="2800" b="1" dirty="0" smtClean="0">
                <a:solidFill>
                  <a:schemeClr val="tx1">
                    <a:lumMod val="50000"/>
                    <a:lumOff val="50000"/>
                  </a:schemeClr>
                </a:solidFill>
              </a:rPr>
              <a:t>in </a:t>
            </a:r>
            <a:r>
              <a:rPr lang="ja-JP" altLang="en-US" sz="2800" b="1" dirty="0" smtClean="0">
                <a:solidFill>
                  <a:schemeClr val="tx1">
                    <a:lumMod val="50000"/>
                    <a:lumOff val="50000"/>
                  </a:schemeClr>
                </a:solidFill>
              </a:rPr>
              <a:t>松江</a:t>
            </a:r>
            <a:endParaRPr lang="en-US" altLang="ja-JP" sz="2800" b="1" dirty="0" smtClean="0">
              <a:solidFill>
                <a:schemeClr val="tx1">
                  <a:lumMod val="50000"/>
                  <a:lumOff val="50000"/>
                </a:schemeClr>
              </a:solidFill>
            </a:endParaRPr>
          </a:p>
          <a:p>
            <a:r>
              <a:rPr lang="ja-JP" altLang="en-US" sz="2800" b="1" dirty="0" smtClean="0">
                <a:solidFill>
                  <a:schemeClr val="tx1">
                    <a:lumMod val="50000"/>
                    <a:lumOff val="50000"/>
                  </a:schemeClr>
                </a:solidFill>
              </a:rPr>
              <a:t>毎月第３日曜日</a:t>
            </a:r>
            <a:endParaRPr lang="en-US" altLang="ja-JP" sz="2800" b="1" dirty="0" smtClean="0">
              <a:solidFill>
                <a:schemeClr val="tx1">
                  <a:lumMod val="50000"/>
                  <a:lumOff val="50000"/>
                </a:schemeClr>
              </a:solidFill>
            </a:endParaRPr>
          </a:p>
          <a:p>
            <a:pPr algn="r"/>
            <a:r>
              <a:rPr lang="en-US" altLang="ja-JP" sz="5400" dirty="0" smtClean="0"/>
              <a:t>Introduce Ruby,</a:t>
            </a:r>
          </a:p>
          <a:p>
            <a:pPr algn="r"/>
            <a:r>
              <a:rPr lang="en-US" altLang="ja-JP" sz="5400" dirty="0" smtClean="0"/>
              <a:t>Once a mont</a:t>
            </a:r>
            <a:r>
              <a:rPr lang="en-US" altLang="ja-JP" sz="5400" dirty="0" smtClean="0">
                <a:solidFill>
                  <a:srgbClr val="FF6633"/>
                </a:solidFill>
              </a:rPr>
              <a:t>h</a:t>
            </a:r>
            <a:endParaRPr lang="en-US" altLang="ja-JP" sz="3200" b="1" dirty="0" smtClean="0">
              <a:solidFill>
                <a:srgbClr val="FF6633"/>
              </a:solidFill>
            </a:endParaRPr>
          </a:p>
        </p:txBody>
      </p:sp>
    </p:spTree>
    <p:extLst>
      <p:ext uri="{BB962C8B-B14F-4D97-AF65-F5344CB8AC3E}">
        <p14:creationId xmlns:p14="http://schemas.microsoft.com/office/powerpoint/2010/main" val="10609442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2" y="501891"/>
            <a:ext cx="7424738" cy="2062103"/>
          </a:xfrm>
          <a:prstGeom prst="rect">
            <a:avLst/>
          </a:prstGeom>
          <a:noFill/>
        </p:spPr>
        <p:txBody>
          <a:bodyPr wrap="square" rtlCol="0">
            <a:spAutoFit/>
          </a:bodyPr>
          <a:lstStyle/>
          <a:p>
            <a:r>
              <a:rPr kumimoji="1" lang="en-US" altLang="ja-JP" sz="4800" dirty="0" smtClean="0">
                <a:solidFill>
                  <a:srgbClr val="FF6633"/>
                </a:solidFill>
              </a:rPr>
              <a:t>T</a:t>
            </a:r>
            <a:r>
              <a:rPr lang="en-US" altLang="ja-JP" sz="4800" dirty="0" smtClean="0"/>
              <a:t>he Ruby Programmin</a:t>
            </a:r>
            <a:r>
              <a:rPr lang="en-US" altLang="ja-JP" sz="4800" dirty="0" smtClean="0">
                <a:solidFill>
                  <a:srgbClr val="FF6633"/>
                </a:solidFill>
              </a:rPr>
              <a:t>g</a:t>
            </a:r>
            <a:r>
              <a:rPr lang="en-US" altLang="ja-JP" sz="4800" dirty="0" smtClean="0"/>
              <a:t> Shounendan</a:t>
            </a:r>
          </a:p>
          <a:p>
            <a:r>
              <a:rPr lang="en-US" altLang="ja-JP" sz="2800" b="1" dirty="0" smtClean="0">
                <a:solidFill>
                  <a:schemeClr val="tx1">
                    <a:lumMod val="50000"/>
                    <a:lumOff val="50000"/>
                  </a:schemeClr>
                </a:solidFill>
              </a:rPr>
              <a:t>Rub</a:t>
            </a:r>
            <a:r>
              <a:rPr lang="en-US" altLang="ja-JP" sz="2800" b="1" dirty="0">
                <a:solidFill>
                  <a:schemeClr val="tx1">
                    <a:lumMod val="50000"/>
                    <a:lumOff val="50000"/>
                  </a:schemeClr>
                </a:solidFill>
              </a:rPr>
              <a:t>y</a:t>
            </a:r>
            <a:r>
              <a:rPr lang="ja-JP" altLang="en-US" sz="2800" b="1" dirty="0" smtClean="0">
                <a:solidFill>
                  <a:schemeClr val="tx1">
                    <a:lumMod val="50000"/>
                    <a:lumOff val="50000"/>
                  </a:schemeClr>
                </a:solidFill>
              </a:rPr>
              <a:t>プログラミング少年団</a:t>
            </a:r>
            <a:endParaRPr lang="en-US" altLang="ja-JP" sz="2800" b="1" dirty="0" smtClean="0">
              <a:solidFill>
                <a:schemeClr val="tx1">
                  <a:lumMod val="50000"/>
                  <a:lumOff val="50000"/>
                </a:schemeClr>
              </a:solidFill>
            </a:endParaRPr>
          </a:p>
        </p:txBody>
      </p:sp>
      <p:sp>
        <p:nvSpPr>
          <p:cNvPr id="17" name="フリーフォーム 16"/>
          <p:cNvSpPr/>
          <p:nvPr/>
        </p:nvSpPr>
        <p:spPr>
          <a:xfrm rot="20897865">
            <a:off x="5448003" y="2524272"/>
            <a:ext cx="1471178" cy="1157424"/>
          </a:xfrm>
          <a:custGeom>
            <a:avLst/>
            <a:gdLst>
              <a:gd name="connsiteX0" fmla="*/ 1302038 w 1596338"/>
              <a:gd name="connsiteY0" fmla="*/ 1013364 h 1346517"/>
              <a:gd name="connsiteX1" fmla="*/ 125368 w 1596338"/>
              <a:gd name="connsiteY1" fmla="*/ 1041717 h 1346517"/>
              <a:gd name="connsiteX2" fmla="*/ 160810 w 1596338"/>
              <a:gd name="connsiteY2" fmla="*/ 254908 h 1346517"/>
              <a:gd name="connsiteX3" fmla="*/ 1252419 w 1596338"/>
              <a:gd name="connsiteY3" fmla="*/ 28080 h 1346517"/>
              <a:gd name="connsiteX4" fmla="*/ 1585572 w 1596338"/>
              <a:gd name="connsiteY4" fmla="*/ 807801 h 1346517"/>
              <a:gd name="connsiteX5" fmla="*/ 933442 w 1596338"/>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82280 w 1594794"/>
              <a:gd name="connsiteY0" fmla="*/ 1121903 h 1341642"/>
              <a:gd name="connsiteX1" fmla="*/ 81294 w 1594794"/>
              <a:gd name="connsiteY1" fmla="*/ 710777 h 1341642"/>
              <a:gd name="connsiteX2" fmla="*/ 159266 w 1594794"/>
              <a:gd name="connsiteY2" fmla="*/ 250033 h 1341642"/>
              <a:gd name="connsiteX3" fmla="*/ 1250875 w 1594794"/>
              <a:gd name="connsiteY3" fmla="*/ 23205 h 1341642"/>
              <a:gd name="connsiteX4" fmla="*/ 1584028 w 1594794"/>
              <a:gd name="connsiteY4" fmla="*/ 802926 h 1341642"/>
              <a:gd name="connsiteX5" fmla="*/ 931898 w 1594794"/>
              <a:gd name="connsiteY5" fmla="*/ 1341642 h 1341642"/>
              <a:gd name="connsiteX0" fmla="*/ 909325 w 1621839"/>
              <a:gd name="connsiteY0" fmla="*/ 1121903 h 1341642"/>
              <a:gd name="connsiteX1" fmla="*/ 108339 w 1621839"/>
              <a:gd name="connsiteY1" fmla="*/ 710777 h 1341642"/>
              <a:gd name="connsiteX2" fmla="*/ 186311 w 1621839"/>
              <a:gd name="connsiteY2" fmla="*/ 250033 h 1341642"/>
              <a:gd name="connsiteX3" fmla="*/ 1277920 w 1621839"/>
              <a:gd name="connsiteY3" fmla="*/ 23205 h 1341642"/>
              <a:gd name="connsiteX4" fmla="*/ 1611073 w 1621839"/>
              <a:gd name="connsiteY4" fmla="*/ 802926 h 1341642"/>
              <a:gd name="connsiteX5" fmla="*/ 958943 w 1621839"/>
              <a:gd name="connsiteY5" fmla="*/ 1341642 h 1341642"/>
              <a:gd name="connsiteX0" fmla="*/ 856393 w 1568907"/>
              <a:gd name="connsiteY0" fmla="*/ 1124790 h 1344529"/>
              <a:gd name="connsiteX1" fmla="*/ 140468 w 1568907"/>
              <a:gd name="connsiteY1" fmla="*/ 919227 h 1344529"/>
              <a:gd name="connsiteX2" fmla="*/ 133379 w 1568907"/>
              <a:gd name="connsiteY2" fmla="*/ 252920 h 1344529"/>
              <a:gd name="connsiteX3" fmla="*/ 1224988 w 1568907"/>
              <a:gd name="connsiteY3" fmla="*/ 26092 h 1344529"/>
              <a:gd name="connsiteX4" fmla="*/ 1558141 w 1568907"/>
              <a:gd name="connsiteY4" fmla="*/ 805813 h 1344529"/>
              <a:gd name="connsiteX5" fmla="*/ 906011 w 1568907"/>
              <a:gd name="connsiteY5" fmla="*/ 1344529 h 1344529"/>
              <a:gd name="connsiteX0" fmla="*/ 883716 w 1596230"/>
              <a:gd name="connsiteY0" fmla="*/ 1124790 h 1344529"/>
              <a:gd name="connsiteX1" fmla="*/ 167791 w 1596230"/>
              <a:gd name="connsiteY1" fmla="*/ 919227 h 1344529"/>
              <a:gd name="connsiteX2" fmla="*/ 160702 w 1596230"/>
              <a:gd name="connsiteY2" fmla="*/ 252920 h 1344529"/>
              <a:gd name="connsiteX3" fmla="*/ 1252311 w 1596230"/>
              <a:gd name="connsiteY3" fmla="*/ 26092 h 1344529"/>
              <a:gd name="connsiteX4" fmla="*/ 1585464 w 1596230"/>
              <a:gd name="connsiteY4" fmla="*/ 805813 h 1344529"/>
              <a:gd name="connsiteX5" fmla="*/ 933334 w 1596230"/>
              <a:gd name="connsiteY5" fmla="*/ 1344529 h 1344529"/>
              <a:gd name="connsiteX0" fmla="*/ 1020485 w 1732999"/>
              <a:gd name="connsiteY0" fmla="*/ 1124251 h 1343990"/>
              <a:gd name="connsiteX1" fmla="*/ 113174 w 1732999"/>
              <a:gd name="connsiteY1" fmla="*/ 883246 h 1343990"/>
              <a:gd name="connsiteX2" fmla="*/ 297471 w 1732999"/>
              <a:gd name="connsiteY2" fmla="*/ 252381 h 1343990"/>
              <a:gd name="connsiteX3" fmla="*/ 1389080 w 1732999"/>
              <a:gd name="connsiteY3" fmla="*/ 25553 h 1343990"/>
              <a:gd name="connsiteX4" fmla="*/ 1722233 w 1732999"/>
              <a:gd name="connsiteY4" fmla="*/ 805274 h 1343990"/>
              <a:gd name="connsiteX5" fmla="*/ 1070103 w 1732999"/>
              <a:gd name="connsiteY5" fmla="*/ 1343990 h 1343990"/>
              <a:gd name="connsiteX0" fmla="*/ 939425 w 1651237"/>
              <a:gd name="connsiteY0" fmla="*/ 1148227 h 1367966"/>
              <a:gd name="connsiteX1" fmla="*/ 32114 w 1651237"/>
              <a:gd name="connsiteY1" fmla="*/ 907222 h 1367966"/>
              <a:gd name="connsiteX2" fmla="*/ 308559 w 1651237"/>
              <a:gd name="connsiteY2" fmla="*/ 170032 h 1367966"/>
              <a:gd name="connsiteX3" fmla="*/ 1308020 w 1651237"/>
              <a:gd name="connsiteY3" fmla="*/ 49529 h 1367966"/>
              <a:gd name="connsiteX4" fmla="*/ 1641173 w 1651237"/>
              <a:gd name="connsiteY4" fmla="*/ 829250 h 1367966"/>
              <a:gd name="connsiteX5" fmla="*/ 989043 w 1651237"/>
              <a:gd name="connsiteY5" fmla="*/ 1367966 h 1367966"/>
              <a:gd name="connsiteX0" fmla="*/ 943510 w 1655322"/>
              <a:gd name="connsiteY0" fmla="*/ 1146818 h 1366557"/>
              <a:gd name="connsiteX1" fmla="*/ 36199 w 1655322"/>
              <a:gd name="connsiteY1" fmla="*/ 905813 h 1366557"/>
              <a:gd name="connsiteX2" fmla="*/ 312644 w 1655322"/>
              <a:gd name="connsiteY2" fmla="*/ 168623 h 1366557"/>
              <a:gd name="connsiteX3" fmla="*/ 1312105 w 1655322"/>
              <a:gd name="connsiteY3" fmla="*/ 48120 h 1366557"/>
              <a:gd name="connsiteX4" fmla="*/ 1645258 w 1655322"/>
              <a:gd name="connsiteY4" fmla="*/ 827841 h 1366557"/>
              <a:gd name="connsiteX5" fmla="*/ 993128 w 1655322"/>
              <a:gd name="connsiteY5" fmla="*/ 1366557 h 1366557"/>
              <a:gd name="connsiteX0" fmla="*/ 937094 w 1640980"/>
              <a:gd name="connsiteY0" fmla="*/ 1153932 h 1373671"/>
              <a:gd name="connsiteX1" fmla="*/ 29783 w 1640980"/>
              <a:gd name="connsiteY1" fmla="*/ 912927 h 1373671"/>
              <a:gd name="connsiteX2" fmla="*/ 306228 w 1640980"/>
              <a:gd name="connsiteY2" fmla="*/ 175737 h 1373671"/>
              <a:gd name="connsiteX3" fmla="*/ 1163922 w 1640980"/>
              <a:gd name="connsiteY3" fmla="*/ 48146 h 1373671"/>
              <a:gd name="connsiteX4" fmla="*/ 1638842 w 1640980"/>
              <a:gd name="connsiteY4" fmla="*/ 834955 h 1373671"/>
              <a:gd name="connsiteX5" fmla="*/ 986712 w 1640980"/>
              <a:gd name="connsiteY5" fmla="*/ 1373671 h 1373671"/>
              <a:gd name="connsiteX0" fmla="*/ 937094 w 1514504"/>
              <a:gd name="connsiteY0" fmla="*/ 1134656 h 1354395"/>
              <a:gd name="connsiteX1" fmla="*/ 29783 w 1514504"/>
              <a:gd name="connsiteY1" fmla="*/ 893651 h 1354395"/>
              <a:gd name="connsiteX2" fmla="*/ 306228 w 1514504"/>
              <a:gd name="connsiteY2" fmla="*/ 156461 h 1354395"/>
              <a:gd name="connsiteX3" fmla="*/ 1163922 w 1514504"/>
              <a:gd name="connsiteY3" fmla="*/ 28870 h 1354395"/>
              <a:gd name="connsiteX4" fmla="*/ 1511251 w 1514504"/>
              <a:gd name="connsiteY4" fmla="*/ 553409 h 1354395"/>
              <a:gd name="connsiteX5" fmla="*/ 986712 w 1514504"/>
              <a:gd name="connsiteY5" fmla="*/ 1354395 h 1354395"/>
              <a:gd name="connsiteX0" fmla="*/ 937094 w 1522210"/>
              <a:gd name="connsiteY0" fmla="*/ 1134656 h 1361483"/>
              <a:gd name="connsiteX1" fmla="*/ 29783 w 1522210"/>
              <a:gd name="connsiteY1" fmla="*/ 893651 h 1361483"/>
              <a:gd name="connsiteX2" fmla="*/ 306228 w 1522210"/>
              <a:gd name="connsiteY2" fmla="*/ 156461 h 1361483"/>
              <a:gd name="connsiteX3" fmla="*/ 1163922 w 1522210"/>
              <a:gd name="connsiteY3" fmla="*/ 28870 h 1361483"/>
              <a:gd name="connsiteX4" fmla="*/ 1511251 w 1522210"/>
              <a:gd name="connsiteY4" fmla="*/ 553409 h 1361483"/>
              <a:gd name="connsiteX5" fmla="*/ 795326 w 1522210"/>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7470 w 1490558"/>
              <a:gd name="connsiteY0" fmla="*/ 1018798 h 1359039"/>
              <a:gd name="connsiteX1" fmla="*/ 33573 w 1490558"/>
              <a:gd name="connsiteY1" fmla="*/ 806146 h 1359039"/>
              <a:gd name="connsiteX2" fmla="*/ 274576 w 1490558"/>
              <a:gd name="connsiteY2" fmla="*/ 154017 h 1359039"/>
              <a:gd name="connsiteX3" fmla="*/ 1132270 w 1490558"/>
              <a:gd name="connsiteY3" fmla="*/ 26426 h 1359039"/>
              <a:gd name="connsiteX4" fmla="*/ 1479599 w 1490558"/>
              <a:gd name="connsiteY4" fmla="*/ 550965 h 1359039"/>
              <a:gd name="connsiteX5" fmla="*/ 763674 w 1490558"/>
              <a:gd name="connsiteY5" fmla="*/ 1359039 h 1359039"/>
              <a:gd name="connsiteX0" fmla="*/ 827470 w 1490226"/>
              <a:gd name="connsiteY0" fmla="*/ 1018798 h 1231448"/>
              <a:gd name="connsiteX1" fmla="*/ 33573 w 1490226"/>
              <a:gd name="connsiteY1" fmla="*/ 806146 h 1231448"/>
              <a:gd name="connsiteX2" fmla="*/ 274576 w 1490226"/>
              <a:gd name="connsiteY2" fmla="*/ 154017 h 1231448"/>
              <a:gd name="connsiteX3" fmla="*/ 1132270 w 1490226"/>
              <a:gd name="connsiteY3" fmla="*/ 26426 h 1231448"/>
              <a:gd name="connsiteX4" fmla="*/ 1479599 w 1490226"/>
              <a:gd name="connsiteY4" fmla="*/ 550965 h 1231448"/>
              <a:gd name="connsiteX5" fmla="*/ 770763 w 1490226"/>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0010 h 1227219"/>
              <a:gd name="connsiteX1" fmla="*/ 7792 w 1464445"/>
              <a:gd name="connsiteY1" fmla="*/ 624708 h 1227219"/>
              <a:gd name="connsiteX2" fmla="*/ 248795 w 1464445"/>
              <a:gd name="connsiteY2" fmla="*/ 149788 h 1227219"/>
              <a:gd name="connsiteX3" fmla="*/ 1106489 w 1464445"/>
              <a:gd name="connsiteY3" fmla="*/ 22197 h 1227219"/>
              <a:gd name="connsiteX4" fmla="*/ 1453818 w 1464445"/>
              <a:gd name="connsiteY4" fmla="*/ 546736 h 1227219"/>
              <a:gd name="connsiteX5" fmla="*/ 744982 w 1464445"/>
              <a:gd name="connsiteY5" fmla="*/ 1227219 h 1227219"/>
              <a:gd name="connsiteX0" fmla="*/ 470834 w 1466743"/>
              <a:gd name="connsiteY0" fmla="*/ 1050010 h 1227219"/>
              <a:gd name="connsiteX1" fmla="*/ 10090 w 1466743"/>
              <a:gd name="connsiteY1" fmla="*/ 624708 h 1227219"/>
              <a:gd name="connsiteX2" fmla="*/ 251093 w 1466743"/>
              <a:gd name="connsiteY2" fmla="*/ 149788 h 1227219"/>
              <a:gd name="connsiteX3" fmla="*/ 1108787 w 1466743"/>
              <a:gd name="connsiteY3" fmla="*/ 22197 h 1227219"/>
              <a:gd name="connsiteX4" fmla="*/ 1456116 w 1466743"/>
              <a:gd name="connsiteY4" fmla="*/ 546736 h 1227219"/>
              <a:gd name="connsiteX5" fmla="*/ 747280 w 1466743"/>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60071"/>
              <a:gd name="connsiteY0" fmla="*/ 1050010 h 1050010"/>
              <a:gd name="connsiteX1" fmla="*/ 8544 w 1460071"/>
              <a:gd name="connsiteY1" fmla="*/ 624708 h 1050010"/>
              <a:gd name="connsiteX2" fmla="*/ 249547 w 1460071"/>
              <a:gd name="connsiteY2" fmla="*/ 149788 h 1050010"/>
              <a:gd name="connsiteX3" fmla="*/ 1107241 w 1460071"/>
              <a:gd name="connsiteY3" fmla="*/ 22197 h 1050010"/>
              <a:gd name="connsiteX4" fmla="*/ 1454570 w 1460071"/>
              <a:gd name="connsiteY4" fmla="*/ 546736 h 1050010"/>
              <a:gd name="connsiteX5" fmla="*/ 865990 w 1460071"/>
              <a:gd name="connsiteY5" fmla="*/ 1015656 h 1050010"/>
              <a:gd name="connsiteX6" fmla="*/ 865990 w 1460071"/>
              <a:gd name="connsiteY6" fmla="*/ 1015656 h 1050010"/>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54598"/>
              <a:gd name="connsiteY0" fmla="*/ 1050010 h 1221219"/>
              <a:gd name="connsiteX1" fmla="*/ 8544 w 1454598"/>
              <a:gd name="connsiteY1" fmla="*/ 624708 h 1221219"/>
              <a:gd name="connsiteX2" fmla="*/ 249547 w 1454598"/>
              <a:gd name="connsiteY2" fmla="*/ 149788 h 1221219"/>
              <a:gd name="connsiteX3" fmla="*/ 1107241 w 1454598"/>
              <a:gd name="connsiteY3" fmla="*/ 22197 h 1221219"/>
              <a:gd name="connsiteX4" fmla="*/ 1454570 w 1454598"/>
              <a:gd name="connsiteY4" fmla="*/ 546736 h 1221219"/>
              <a:gd name="connsiteX5" fmla="*/ 1092818 w 1454598"/>
              <a:gd name="connsiteY5" fmla="*/ 980214 h 1221219"/>
              <a:gd name="connsiteX6" fmla="*/ 539924 w 1454598"/>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75748"/>
              <a:gd name="connsiteY0" fmla="*/ 1050010 h 1221219"/>
              <a:gd name="connsiteX1" fmla="*/ 8544 w 1475748"/>
              <a:gd name="connsiteY1" fmla="*/ 624708 h 1221219"/>
              <a:gd name="connsiteX2" fmla="*/ 249547 w 1475748"/>
              <a:gd name="connsiteY2" fmla="*/ 149788 h 1221219"/>
              <a:gd name="connsiteX3" fmla="*/ 1107241 w 1475748"/>
              <a:gd name="connsiteY3" fmla="*/ 22197 h 1221219"/>
              <a:gd name="connsiteX4" fmla="*/ 1454570 w 1475748"/>
              <a:gd name="connsiteY4" fmla="*/ 546736 h 1221219"/>
              <a:gd name="connsiteX5" fmla="*/ 539924 w 1475748"/>
              <a:gd name="connsiteY5" fmla="*/ 1221219 h 1221219"/>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1178" h="1157424">
                <a:moveTo>
                  <a:pt x="483465" y="1050010"/>
                </a:moveTo>
                <a:cubicBezTo>
                  <a:pt x="139088" y="957270"/>
                  <a:pt x="47530" y="774745"/>
                  <a:pt x="8544" y="624708"/>
                </a:cubicBezTo>
                <a:cubicBezTo>
                  <a:pt x="-30442" y="474671"/>
                  <a:pt x="66431" y="250207"/>
                  <a:pt x="249547" y="149788"/>
                </a:cubicBezTo>
                <a:cubicBezTo>
                  <a:pt x="432663" y="49369"/>
                  <a:pt x="906404" y="-43961"/>
                  <a:pt x="1107241" y="22197"/>
                </a:cubicBezTo>
                <a:cubicBezTo>
                  <a:pt x="1308078" y="88355"/>
                  <a:pt x="1534946" y="357532"/>
                  <a:pt x="1454570" y="546736"/>
                </a:cubicBezTo>
                <a:cubicBezTo>
                  <a:pt x="1374194" y="735941"/>
                  <a:pt x="1077805" y="931847"/>
                  <a:pt x="624984" y="1157424"/>
                </a:cubicBezTo>
              </a:path>
            </a:pathLst>
          </a:custGeom>
          <a:noFill/>
          <a:ln w="69850" cap="rnd">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フリーフォーム 17"/>
          <p:cNvSpPr/>
          <p:nvPr/>
        </p:nvSpPr>
        <p:spPr>
          <a:xfrm rot="20897865">
            <a:off x="6947382" y="1963827"/>
            <a:ext cx="1471178" cy="1157424"/>
          </a:xfrm>
          <a:custGeom>
            <a:avLst/>
            <a:gdLst>
              <a:gd name="connsiteX0" fmla="*/ 1302038 w 1596338"/>
              <a:gd name="connsiteY0" fmla="*/ 1013364 h 1346517"/>
              <a:gd name="connsiteX1" fmla="*/ 125368 w 1596338"/>
              <a:gd name="connsiteY1" fmla="*/ 1041717 h 1346517"/>
              <a:gd name="connsiteX2" fmla="*/ 160810 w 1596338"/>
              <a:gd name="connsiteY2" fmla="*/ 254908 h 1346517"/>
              <a:gd name="connsiteX3" fmla="*/ 1252419 w 1596338"/>
              <a:gd name="connsiteY3" fmla="*/ 28080 h 1346517"/>
              <a:gd name="connsiteX4" fmla="*/ 1585572 w 1596338"/>
              <a:gd name="connsiteY4" fmla="*/ 807801 h 1346517"/>
              <a:gd name="connsiteX5" fmla="*/ 933442 w 1596338"/>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82280 w 1594794"/>
              <a:gd name="connsiteY0" fmla="*/ 1121903 h 1341642"/>
              <a:gd name="connsiteX1" fmla="*/ 81294 w 1594794"/>
              <a:gd name="connsiteY1" fmla="*/ 710777 h 1341642"/>
              <a:gd name="connsiteX2" fmla="*/ 159266 w 1594794"/>
              <a:gd name="connsiteY2" fmla="*/ 250033 h 1341642"/>
              <a:gd name="connsiteX3" fmla="*/ 1250875 w 1594794"/>
              <a:gd name="connsiteY3" fmla="*/ 23205 h 1341642"/>
              <a:gd name="connsiteX4" fmla="*/ 1584028 w 1594794"/>
              <a:gd name="connsiteY4" fmla="*/ 802926 h 1341642"/>
              <a:gd name="connsiteX5" fmla="*/ 931898 w 1594794"/>
              <a:gd name="connsiteY5" fmla="*/ 1341642 h 1341642"/>
              <a:gd name="connsiteX0" fmla="*/ 909325 w 1621839"/>
              <a:gd name="connsiteY0" fmla="*/ 1121903 h 1341642"/>
              <a:gd name="connsiteX1" fmla="*/ 108339 w 1621839"/>
              <a:gd name="connsiteY1" fmla="*/ 710777 h 1341642"/>
              <a:gd name="connsiteX2" fmla="*/ 186311 w 1621839"/>
              <a:gd name="connsiteY2" fmla="*/ 250033 h 1341642"/>
              <a:gd name="connsiteX3" fmla="*/ 1277920 w 1621839"/>
              <a:gd name="connsiteY3" fmla="*/ 23205 h 1341642"/>
              <a:gd name="connsiteX4" fmla="*/ 1611073 w 1621839"/>
              <a:gd name="connsiteY4" fmla="*/ 802926 h 1341642"/>
              <a:gd name="connsiteX5" fmla="*/ 958943 w 1621839"/>
              <a:gd name="connsiteY5" fmla="*/ 1341642 h 1341642"/>
              <a:gd name="connsiteX0" fmla="*/ 856393 w 1568907"/>
              <a:gd name="connsiteY0" fmla="*/ 1124790 h 1344529"/>
              <a:gd name="connsiteX1" fmla="*/ 140468 w 1568907"/>
              <a:gd name="connsiteY1" fmla="*/ 919227 h 1344529"/>
              <a:gd name="connsiteX2" fmla="*/ 133379 w 1568907"/>
              <a:gd name="connsiteY2" fmla="*/ 252920 h 1344529"/>
              <a:gd name="connsiteX3" fmla="*/ 1224988 w 1568907"/>
              <a:gd name="connsiteY3" fmla="*/ 26092 h 1344529"/>
              <a:gd name="connsiteX4" fmla="*/ 1558141 w 1568907"/>
              <a:gd name="connsiteY4" fmla="*/ 805813 h 1344529"/>
              <a:gd name="connsiteX5" fmla="*/ 906011 w 1568907"/>
              <a:gd name="connsiteY5" fmla="*/ 1344529 h 1344529"/>
              <a:gd name="connsiteX0" fmla="*/ 883716 w 1596230"/>
              <a:gd name="connsiteY0" fmla="*/ 1124790 h 1344529"/>
              <a:gd name="connsiteX1" fmla="*/ 167791 w 1596230"/>
              <a:gd name="connsiteY1" fmla="*/ 919227 h 1344529"/>
              <a:gd name="connsiteX2" fmla="*/ 160702 w 1596230"/>
              <a:gd name="connsiteY2" fmla="*/ 252920 h 1344529"/>
              <a:gd name="connsiteX3" fmla="*/ 1252311 w 1596230"/>
              <a:gd name="connsiteY3" fmla="*/ 26092 h 1344529"/>
              <a:gd name="connsiteX4" fmla="*/ 1585464 w 1596230"/>
              <a:gd name="connsiteY4" fmla="*/ 805813 h 1344529"/>
              <a:gd name="connsiteX5" fmla="*/ 933334 w 1596230"/>
              <a:gd name="connsiteY5" fmla="*/ 1344529 h 1344529"/>
              <a:gd name="connsiteX0" fmla="*/ 1020485 w 1732999"/>
              <a:gd name="connsiteY0" fmla="*/ 1124251 h 1343990"/>
              <a:gd name="connsiteX1" fmla="*/ 113174 w 1732999"/>
              <a:gd name="connsiteY1" fmla="*/ 883246 h 1343990"/>
              <a:gd name="connsiteX2" fmla="*/ 297471 w 1732999"/>
              <a:gd name="connsiteY2" fmla="*/ 252381 h 1343990"/>
              <a:gd name="connsiteX3" fmla="*/ 1389080 w 1732999"/>
              <a:gd name="connsiteY3" fmla="*/ 25553 h 1343990"/>
              <a:gd name="connsiteX4" fmla="*/ 1722233 w 1732999"/>
              <a:gd name="connsiteY4" fmla="*/ 805274 h 1343990"/>
              <a:gd name="connsiteX5" fmla="*/ 1070103 w 1732999"/>
              <a:gd name="connsiteY5" fmla="*/ 1343990 h 1343990"/>
              <a:gd name="connsiteX0" fmla="*/ 939425 w 1651237"/>
              <a:gd name="connsiteY0" fmla="*/ 1148227 h 1367966"/>
              <a:gd name="connsiteX1" fmla="*/ 32114 w 1651237"/>
              <a:gd name="connsiteY1" fmla="*/ 907222 h 1367966"/>
              <a:gd name="connsiteX2" fmla="*/ 308559 w 1651237"/>
              <a:gd name="connsiteY2" fmla="*/ 170032 h 1367966"/>
              <a:gd name="connsiteX3" fmla="*/ 1308020 w 1651237"/>
              <a:gd name="connsiteY3" fmla="*/ 49529 h 1367966"/>
              <a:gd name="connsiteX4" fmla="*/ 1641173 w 1651237"/>
              <a:gd name="connsiteY4" fmla="*/ 829250 h 1367966"/>
              <a:gd name="connsiteX5" fmla="*/ 989043 w 1651237"/>
              <a:gd name="connsiteY5" fmla="*/ 1367966 h 1367966"/>
              <a:gd name="connsiteX0" fmla="*/ 943510 w 1655322"/>
              <a:gd name="connsiteY0" fmla="*/ 1146818 h 1366557"/>
              <a:gd name="connsiteX1" fmla="*/ 36199 w 1655322"/>
              <a:gd name="connsiteY1" fmla="*/ 905813 h 1366557"/>
              <a:gd name="connsiteX2" fmla="*/ 312644 w 1655322"/>
              <a:gd name="connsiteY2" fmla="*/ 168623 h 1366557"/>
              <a:gd name="connsiteX3" fmla="*/ 1312105 w 1655322"/>
              <a:gd name="connsiteY3" fmla="*/ 48120 h 1366557"/>
              <a:gd name="connsiteX4" fmla="*/ 1645258 w 1655322"/>
              <a:gd name="connsiteY4" fmla="*/ 827841 h 1366557"/>
              <a:gd name="connsiteX5" fmla="*/ 993128 w 1655322"/>
              <a:gd name="connsiteY5" fmla="*/ 1366557 h 1366557"/>
              <a:gd name="connsiteX0" fmla="*/ 937094 w 1640980"/>
              <a:gd name="connsiteY0" fmla="*/ 1153932 h 1373671"/>
              <a:gd name="connsiteX1" fmla="*/ 29783 w 1640980"/>
              <a:gd name="connsiteY1" fmla="*/ 912927 h 1373671"/>
              <a:gd name="connsiteX2" fmla="*/ 306228 w 1640980"/>
              <a:gd name="connsiteY2" fmla="*/ 175737 h 1373671"/>
              <a:gd name="connsiteX3" fmla="*/ 1163922 w 1640980"/>
              <a:gd name="connsiteY3" fmla="*/ 48146 h 1373671"/>
              <a:gd name="connsiteX4" fmla="*/ 1638842 w 1640980"/>
              <a:gd name="connsiteY4" fmla="*/ 834955 h 1373671"/>
              <a:gd name="connsiteX5" fmla="*/ 986712 w 1640980"/>
              <a:gd name="connsiteY5" fmla="*/ 1373671 h 1373671"/>
              <a:gd name="connsiteX0" fmla="*/ 937094 w 1514504"/>
              <a:gd name="connsiteY0" fmla="*/ 1134656 h 1354395"/>
              <a:gd name="connsiteX1" fmla="*/ 29783 w 1514504"/>
              <a:gd name="connsiteY1" fmla="*/ 893651 h 1354395"/>
              <a:gd name="connsiteX2" fmla="*/ 306228 w 1514504"/>
              <a:gd name="connsiteY2" fmla="*/ 156461 h 1354395"/>
              <a:gd name="connsiteX3" fmla="*/ 1163922 w 1514504"/>
              <a:gd name="connsiteY3" fmla="*/ 28870 h 1354395"/>
              <a:gd name="connsiteX4" fmla="*/ 1511251 w 1514504"/>
              <a:gd name="connsiteY4" fmla="*/ 553409 h 1354395"/>
              <a:gd name="connsiteX5" fmla="*/ 986712 w 1514504"/>
              <a:gd name="connsiteY5" fmla="*/ 1354395 h 1354395"/>
              <a:gd name="connsiteX0" fmla="*/ 937094 w 1522210"/>
              <a:gd name="connsiteY0" fmla="*/ 1134656 h 1361483"/>
              <a:gd name="connsiteX1" fmla="*/ 29783 w 1522210"/>
              <a:gd name="connsiteY1" fmla="*/ 893651 h 1361483"/>
              <a:gd name="connsiteX2" fmla="*/ 306228 w 1522210"/>
              <a:gd name="connsiteY2" fmla="*/ 156461 h 1361483"/>
              <a:gd name="connsiteX3" fmla="*/ 1163922 w 1522210"/>
              <a:gd name="connsiteY3" fmla="*/ 28870 h 1361483"/>
              <a:gd name="connsiteX4" fmla="*/ 1511251 w 1522210"/>
              <a:gd name="connsiteY4" fmla="*/ 553409 h 1361483"/>
              <a:gd name="connsiteX5" fmla="*/ 795326 w 1522210"/>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7470 w 1490558"/>
              <a:gd name="connsiteY0" fmla="*/ 1018798 h 1359039"/>
              <a:gd name="connsiteX1" fmla="*/ 33573 w 1490558"/>
              <a:gd name="connsiteY1" fmla="*/ 806146 h 1359039"/>
              <a:gd name="connsiteX2" fmla="*/ 274576 w 1490558"/>
              <a:gd name="connsiteY2" fmla="*/ 154017 h 1359039"/>
              <a:gd name="connsiteX3" fmla="*/ 1132270 w 1490558"/>
              <a:gd name="connsiteY3" fmla="*/ 26426 h 1359039"/>
              <a:gd name="connsiteX4" fmla="*/ 1479599 w 1490558"/>
              <a:gd name="connsiteY4" fmla="*/ 550965 h 1359039"/>
              <a:gd name="connsiteX5" fmla="*/ 763674 w 1490558"/>
              <a:gd name="connsiteY5" fmla="*/ 1359039 h 1359039"/>
              <a:gd name="connsiteX0" fmla="*/ 827470 w 1490226"/>
              <a:gd name="connsiteY0" fmla="*/ 1018798 h 1231448"/>
              <a:gd name="connsiteX1" fmla="*/ 33573 w 1490226"/>
              <a:gd name="connsiteY1" fmla="*/ 806146 h 1231448"/>
              <a:gd name="connsiteX2" fmla="*/ 274576 w 1490226"/>
              <a:gd name="connsiteY2" fmla="*/ 154017 h 1231448"/>
              <a:gd name="connsiteX3" fmla="*/ 1132270 w 1490226"/>
              <a:gd name="connsiteY3" fmla="*/ 26426 h 1231448"/>
              <a:gd name="connsiteX4" fmla="*/ 1479599 w 1490226"/>
              <a:gd name="connsiteY4" fmla="*/ 550965 h 1231448"/>
              <a:gd name="connsiteX5" fmla="*/ 770763 w 1490226"/>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0010 h 1227219"/>
              <a:gd name="connsiteX1" fmla="*/ 7792 w 1464445"/>
              <a:gd name="connsiteY1" fmla="*/ 624708 h 1227219"/>
              <a:gd name="connsiteX2" fmla="*/ 248795 w 1464445"/>
              <a:gd name="connsiteY2" fmla="*/ 149788 h 1227219"/>
              <a:gd name="connsiteX3" fmla="*/ 1106489 w 1464445"/>
              <a:gd name="connsiteY3" fmla="*/ 22197 h 1227219"/>
              <a:gd name="connsiteX4" fmla="*/ 1453818 w 1464445"/>
              <a:gd name="connsiteY4" fmla="*/ 546736 h 1227219"/>
              <a:gd name="connsiteX5" fmla="*/ 744982 w 1464445"/>
              <a:gd name="connsiteY5" fmla="*/ 1227219 h 1227219"/>
              <a:gd name="connsiteX0" fmla="*/ 470834 w 1466743"/>
              <a:gd name="connsiteY0" fmla="*/ 1050010 h 1227219"/>
              <a:gd name="connsiteX1" fmla="*/ 10090 w 1466743"/>
              <a:gd name="connsiteY1" fmla="*/ 624708 h 1227219"/>
              <a:gd name="connsiteX2" fmla="*/ 251093 w 1466743"/>
              <a:gd name="connsiteY2" fmla="*/ 149788 h 1227219"/>
              <a:gd name="connsiteX3" fmla="*/ 1108787 w 1466743"/>
              <a:gd name="connsiteY3" fmla="*/ 22197 h 1227219"/>
              <a:gd name="connsiteX4" fmla="*/ 1456116 w 1466743"/>
              <a:gd name="connsiteY4" fmla="*/ 546736 h 1227219"/>
              <a:gd name="connsiteX5" fmla="*/ 747280 w 1466743"/>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60071"/>
              <a:gd name="connsiteY0" fmla="*/ 1050010 h 1050010"/>
              <a:gd name="connsiteX1" fmla="*/ 8544 w 1460071"/>
              <a:gd name="connsiteY1" fmla="*/ 624708 h 1050010"/>
              <a:gd name="connsiteX2" fmla="*/ 249547 w 1460071"/>
              <a:gd name="connsiteY2" fmla="*/ 149788 h 1050010"/>
              <a:gd name="connsiteX3" fmla="*/ 1107241 w 1460071"/>
              <a:gd name="connsiteY3" fmla="*/ 22197 h 1050010"/>
              <a:gd name="connsiteX4" fmla="*/ 1454570 w 1460071"/>
              <a:gd name="connsiteY4" fmla="*/ 546736 h 1050010"/>
              <a:gd name="connsiteX5" fmla="*/ 865990 w 1460071"/>
              <a:gd name="connsiteY5" fmla="*/ 1015656 h 1050010"/>
              <a:gd name="connsiteX6" fmla="*/ 865990 w 1460071"/>
              <a:gd name="connsiteY6" fmla="*/ 1015656 h 1050010"/>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54598"/>
              <a:gd name="connsiteY0" fmla="*/ 1050010 h 1221219"/>
              <a:gd name="connsiteX1" fmla="*/ 8544 w 1454598"/>
              <a:gd name="connsiteY1" fmla="*/ 624708 h 1221219"/>
              <a:gd name="connsiteX2" fmla="*/ 249547 w 1454598"/>
              <a:gd name="connsiteY2" fmla="*/ 149788 h 1221219"/>
              <a:gd name="connsiteX3" fmla="*/ 1107241 w 1454598"/>
              <a:gd name="connsiteY3" fmla="*/ 22197 h 1221219"/>
              <a:gd name="connsiteX4" fmla="*/ 1454570 w 1454598"/>
              <a:gd name="connsiteY4" fmla="*/ 546736 h 1221219"/>
              <a:gd name="connsiteX5" fmla="*/ 1092818 w 1454598"/>
              <a:gd name="connsiteY5" fmla="*/ 980214 h 1221219"/>
              <a:gd name="connsiteX6" fmla="*/ 539924 w 1454598"/>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75748"/>
              <a:gd name="connsiteY0" fmla="*/ 1050010 h 1221219"/>
              <a:gd name="connsiteX1" fmla="*/ 8544 w 1475748"/>
              <a:gd name="connsiteY1" fmla="*/ 624708 h 1221219"/>
              <a:gd name="connsiteX2" fmla="*/ 249547 w 1475748"/>
              <a:gd name="connsiteY2" fmla="*/ 149788 h 1221219"/>
              <a:gd name="connsiteX3" fmla="*/ 1107241 w 1475748"/>
              <a:gd name="connsiteY3" fmla="*/ 22197 h 1221219"/>
              <a:gd name="connsiteX4" fmla="*/ 1454570 w 1475748"/>
              <a:gd name="connsiteY4" fmla="*/ 546736 h 1221219"/>
              <a:gd name="connsiteX5" fmla="*/ 539924 w 1475748"/>
              <a:gd name="connsiteY5" fmla="*/ 1221219 h 1221219"/>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1178" h="1157424">
                <a:moveTo>
                  <a:pt x="483465" y="1050010"/>
                </a:moveTo>
                <a:cubicBezTo>
                  <a:pt x="139088" y="957270"/>
                  <a:pt x="47530" y="774745"/>
                  <a:pt x="8544" y="624708"/>
                </a:cubicBezTo>
                <a:cubicBezTo>
                  <a:pt x="-30442" y="474671"/>
                  <a:pt x="66431" y="250207"/>
                  <a:pt x="249547" y="149788"/>
                </a:cubicBezTo>
                <a:cubicBezTo>
                  <a:pt x="432663" y="49369"/>
                  <a:pt x="906404" y="-43961"/>
                  <a:pt x="1107241" y="22197"/>
                </a:cubicBezTo>
                <a:cubicBezTo>
                  <a:pt x="1308078" y="88355"/>
                  <a:pt x="1534946" y="357532"/>
                  <a:pt x="1454570" y="546736"/>
                </a:cubicBezTo>
                <a:cubicBezTo>
                  <a:pt x="1374194" y="735941"/>
                  <a:pt x="1077805" y="931847"/>
                  <a:pt x="624984" y="1157424"/>
                </a:cubicBezTo>
              </a:path>
            </a:pathLst>
          </a:custGeom>
          <a:noFill/>
          <a:ln w="69850" cap="rnd">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フリーフォーム 15"/>
          <p:cNvSpPr/>
          <p:nvPr/>
        </p:nvSpPr>
        <p:spPr>
          <a:xfrm rot="20897865">
            <a:off x="5897626" y="1269452"/>
            <a:ext cx="1471178" cy="1157424"/>
          </a:xfrm>
          <a:custGeom>
            <a:avLst/>
            <a:gdLst>
              <a:gd name="connsiteX0" fmla="*/ 1302038 w 1596338"/>
              <a:gd name="connsiteY0" fmla="*/ 1013364 h 1346517"/>
              <a:gd name="connsiteX1" fmla="*/ 125368 w 1596338"/>
              <a:gd name="connsiteY1" fmla="*/ 1041717 h 1346517"/>
              <a:gd name="connsiteX2" fmla="*/ 160810 w 1596338"/>
              <a:gd name="connsiteY2" fmla="*/ 254908 h 1346517"/>
              <a:gd name="connsiteX3" fmla="*/ 1252419 w 1596338"/>
              <a:gd name="connsiteY3" fmla="*/ 28080 h 1346517"/>
              <a:gd name="connsiteX4" fmla="*/ 1585572 w 1596338"/>
              <a:gd name="connsiteY4" fmla="*/ 807801 h 1346517"/>
              <a:gd name="connsiteX5" fmla="*/ 933442 w 1596338"/>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56368 w 1568882"/>
              <a:gd name="connsiteY0" fmla="*/ 1126778 h 1346517"/>
              <a:gd name="connsiteX1" fmla="*/ 97912 w 1568882"/>
              <a:gd name="connsiteY1" fmla="*/ 1041717 h 1346517"/>
              <a:gd name="connsiteX2" fmla="*/ 133354 w 1568882"/>
              <a:gd name="connsiteY2" fmla="*/ 254908 h 1346517"/>
              <a:gd name="connsiteX3" fmla="*/ 1224963 w 1568882"/>
              <a:gd name="connsiteY3" fmla="*/ 28080 h 1346517"/>
              <a:gd name="connsiteX4" fmla="*/ 1558116 w 1568882"/>
              <a:gd name="connsiteY4" fmla="*/ 807801 h 1346517"/>
              <a:gd name="connsiteX5" fmla="*/ 905986 w 1568882"/>
              <a:gd name="connsiteY5" fmla="*/ 1346517 h 1346517"/>
              <a:gd name="connsiteX0" fmla="*/ 882280 w 1594794"/>
              <a:gd name="connsiteY0" fmla="*/ 1121903 h 1341642"/>
              <a:gd name="connsiteX1" fmla="*/ 81294 w 1594794"/>
              <a:gd name="connsiteY1" fmla="*/ 710777 h 1341642"/>
              <a:gd name="connsiteX2" fmla="*/ 159266 w 1594794"/>
              <a:gd name="connsiteY2" fmla="*/ 250033 h 1341642"/>
              <a:gd name="connsiteX3" fmla="*/ 1250875 w 1594794"/>
              <a:gd name="connsiteY3" fmla="*/ 23205 h 1341642"/>
              <a:gd name="connsiteX4" fmla="*/ 1584028 w 1594794"/>
              <a:gd name="connsiteY4" fmla="*/ 802926 h 1341642"/>
              <a:gd name="connsiteX5" fmla="*/ 931898 w 1594794"/>
              <a:gd name="connsiteY5" fmla="*/ 1341642 h 1341642"/>
              <a:gd name="connsiteX0" fmla="*/ 909325 w 1621839"/>
              <a:gd name="connsiteY0" fmla="*/ 1121903 h 1341642"/>
              <a:gd name="connsiteX1" fmla="*/ 108339 w 1621839"/>
              <a:gd name="connsiteY1" fmla="*/ 710777 h 1341642"/>
              <a:gd name="connsiteX2" fmla="*/ 186311 w 1621839"/>
              <a:gd name="connsiteY2" fmla="*/ 250033 h 1341642"/>
              <a:gd name="connsiteX3" fmla="*/ 1277920 w 1621839"/>
              <a:gd name="connsiteY3" fmla="*/ 23205 h 1341642"/>
              <a:gd name="connsiteX4" fmla="*/ 1611073 w 1621839"/>
              <a:gd name="connsiteY4" fmla="*/ 802926 h 1341642"/>
              <a:gd name="connsiteX5" fmla="*/ 958943 w 1621839"/>
              <a:gd name="connsiteY5" fmla="*/ 1341642 h 1341642"/>
              <a:gd name="connsiteX0" fmla="*/ 856393 w 1568907"/>
              <a:gd name="connsiteY0" fmla="*/ 1124790 h 1344529"/>
              <a:gd name="connsiteX1" fmla="*/ 140468 w 1568907"/>
              <a:gd name="connsiteY1" fmla="*/ 919227 h 1344529"/>
              <a:gd name="connsiteX2" fmla="*/ 133379 w 1568907"/>
              <a:gd name="connsiteY2" fmla="*/ 252920 h 1344529"/>
              <a:gd name="connsiteX3" fmla="*/ 1224988 w 1568907"/>
              <a:gd name="connsiteY3" fmla="*/ 26092 h 1344529"/>
              <a:gd name="connsiteX4" fmla="*/ 1558141 w 1568907"/>
              <a:gd name="connsiteY4" fmla="*/ 805813 h 1344529"/>
              <a:gd name="connsiteX5" fmla="*/ 906011 w 1568907"/>
              <a:gd name="connsiteY5" fmla="*/ 1344529 h 1344529"/>
              <a:gd name="connsiteX0" fmla="*/ 883716 w 1596230"/>
              <a:gd name="connsiteY0" fmla="*/ 1124790 h 1344529"/>
              <a:gd name="connsiteX1" fmla="*/ 167791 w 1596230"/>
              <a:gd name="connsiteY1" fmla="*/ 919227 h 1344529"/>
              <a:gd name="connsiteX2" fmla="*/ 160702 w 1596230"/>
              <a:gd name="connsiteY2" fmla="*/ 252920 h 1344529"/>
              <a:gd name="connsiteX3" fmla="*/ 1252311 w 1596230"/>
              <a:gd name="connsiteY3" fmla="*/ 26092 h 1344529"/>
              <a:gd name="connsiteX4" fmla="*/ 1585464 w 1596230"/>
              <a:gd name="connsiteY4" fmla="*/ 805813 h 1344529"/>
              <a:gd name="connsiteX5" fmla="*/ 933334 w 1596230"/>
              <a:gd name="connsiteY5" fmla="*/ 1344529 h 1344529"/>
              <a:gd name="connsiteX0" fmla="*/ 1020485 w 1732999"/>
              <a:gd name="connsiteY0" fmla="*/ 1124251 h 1343990"/>
              <a:gd name="connsiteX1" fmla="*/ 113174 w 1732999"/>
              <a:gd name="connsiteY1" fmla="*/ 883246 h 1343990"/>
              <a:gd name="connsiteX2" fmla="*/ 297471 w 1732999"/>
              <a:gd name="connsiteY2" fmla="*/ 252381 h 1343990"/>
              <a:gd name="connsiteX3" fmla="*/ 1389080 w 1732999"/>
              <a:gd name="connsiteY3" fmla="*/ 25553 h 1343990"/>
              <a:gd name="connsiteX4" fmla="*/ 1722233 w 1732999"/>
              <a:gd name="connsiteY4" fmla="*/ 805274 h 1343990"/>
              <a:gd name="connsiteX5" fmla="*/ 1070103 w 1732999"/>
              <a:gd name="connsiteY5" fmla="*/ 1343990 h 1343990"/>
              <a:gd name="connsiteX0" fmla="*/ 939425 w 1651237"/>
              <a:gd name="connsiteY0" fmla="*/ 1148227 h 1367966"/>
              <a:gd name="connsiteX1" fmla="*/ 32114 w 1651237"/>
              <a:gd name="connsiteY1" fmla="*/ 907222 h 1367966"/>
              <a:gd name="connsiteX2" fmla="*/ 308559 w 1651237"/>
              <a:gd name="connsiteY2" fmla="*/ 170032 h 1367966"/>
              <a:gd name="connsiteX3" fmla="*/ 1308020 w 1651237"/>
              <a:gd name="connsiteY3" fmla="*/ 49529 h 1367966"/>
              <a:gd name="connsiteX4" fmla="*/ 1641173 w 1651237"/>
              <a:gd name="connsiteY4" fmla="*/ 829250 h 1367966"/>
              <a:gd name="connsiteX5" fmla="*/ 989043 w 1651237"/>
              <a:gd name="connsiteY5" fmla="*/ 1367966 h 1367966"/>
              <a:gd name="connsiteX0" fmla="*/ 943510 w 1655322"/>
              <a:gd name="connsiteY0" fmla="*/ 1146818 h 1366557"/>
              <a:gd name="connsiteX1" fmla="*/ 36199 w 1655322"/>
              <a:gd name="connsiteY1" fmla="*/ 905813 h 1366557"/>
              <a:gd name="connsiteX2" fmla="*/ 312644 w 1655322"/>
              <a:gd name="connsiteY2" fmla="*/ 168623 h 1366557"/>
              <a:gd name="connsiteX3" fmla="*/ 1312105 w 1655322"/>
              <a:gd name="connsiteY3" fmla="*/ 48120 h 1366557"/>
              <a:gd name="connsiteX4" fmla="*/ 1645258 w 1655322"/>
              <a:gd name="connsiteY4" fmla="*/ 827841 h 1366557"/>
              <a:gd name="connsiteX5" fmla="*/ 993128 w 1655322"/>
              <a:gd name="connsiteY5" fmla="*/ 1366557 h 1366557"/>
              <a:gd name="connsiteX0" fmla="*/ 937094 w 1640980"/>
              <a:gd name="connsiteY0" fmla="*/ 1153932 h 1373671"/>
              <a:gd name="connsiteX1" fmla="*/ 29783 w 1640980"/>
              <a:gd name="connsiteY1" fmla="*/ 912927 h 1373671"/>
              <a:gd name="connsiteX2" fmla="*/ 306228 w 1640980"/>
              <a:gd name="connsiteY2" fmla="*/ 175737 h 1373671"/>
              <a:gd name="connsiteX3" fmla="*/ 1163922 w 1640980"/>
              <a:gd name="connsiteY3" fmla="*/ 48146 h 1373671"/>
              <a:gd name="connsiteX4" fmla="*/ 1638842 w 1640980"/>
              <a:gd name="connsiteY4" fmla="*/ 834955 h 1373671"/>
              <a:gd name="connsiteX5" fmla="*/ 986712 w 1640980"/>
              <a:gd name="connsiteY5" fmla="*/ 1373671 h 1373671"/>
              <a:gd name="connsiteX0" fmla="*/ 937094 w 1514504"/>
              <a:gd name="connsiteY0" fmla="*/ 1134656 h 1354395"/>
              <a:gd name="connsiteX1" fmla="*/ 29783 w 1514504"/>
              <a:gd name="connsiteY1" fmla="*/ 893651 h 1354395"/>
              <a:gd name="connsiteX2" fmla="*/ 306228 w 1514504"/>
              <a:gd name="connsiteY2" fmla="*/ 156461 h 1354395"/>
              <a:gd name="connsiteX3" fmla="*/ 1163922 w 1514504"/>
              <a:gd name="connsiteY3" fmla="*/ 28870 h 1354395"/>
              <a:gd name="connsiteX4" fmla="*/ 1511251 w 1514504"/>
              <a:gd name="connsiteY4" fmla="*/ 553409 h 1354395"/>
              <a:gd name="connsiteX5" fmla="*/ 986712 w 1514504"/>
              <a:gd name="connsiteY5" fmla="*/ 1354395 h 1354395"/>
              <a:gd name="connsiteX0" fmla="*/ 937094 w 1522210"/>
              <a:gd name="connsiteY0" fmla="*/ 1134656 h 1361483"/>
              <a:gd name="connsiteX1" fmla="*/ 29783 w 1522210"/>
              <a:gd name="connsiteY1" fmla="*/ 893651 h 1361483"/>
              <a:gd name="connsiteX2" fmla="*/ 306228 w 1522210"/>
              <a:gd name="connsiteY2" fmla="*/ 156461 h 1361483"/>
              <a:gd name="connsiteX3" fmla="*/ 1163922 w 1522210"/>
              <a:gd name="connsiteY3" fmla="*/ 28870 h 1361483"/>
              <a:gd name="connsiteX4" fmla="*/ 1511251 w 1522210"/>
              <a:gd name="connsiteY4" fmla="*/ 553409 h 1361483"/>
              <a:gd name="connsiteX5" fmla="*/ 795326 w 1522210"/>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54245 w 1517333"/>
              <a:gd name="connsiteY0" fmla="*/ 1021242 h 1361483"/>
              <a:gd name="connsiteX1" fmla="*/ 24906 w 1517333"/>
              <a:gd name="connsiteY1" fmla="*/ 893651 h 1361483"/>
              <a:gd name="connsiteX2" fmla="*/ 301351 w 1517333"/>
              <a:gd name="connsiteY2" fmla="*/ 156461 h 1361483"/>
              <a:gd name="connsiteX3" fmla="*/ 1159045 w 1517333"/>
              <a:gd name="connsiteY3" fmla="*/ 28870 h 1361483"/>
              <a:gd name="connsiteX4" fmla="*/ 1506374 w 1517333"/>
              <a:gd name="connsiteY4" fmla="*/ 553409 h 1361483"/>
              <a:gd name="connsiteX5" fmla="*/ 790449 w 1517333"/>
              <a:gd name="connsiteY5" fmla="*/ 1361483 h 1361483"/>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1847 w 1484935"/>
              <a:gd name="connsiteY0" fmla="*/ 1018798 h 1359039"/>
              <a:gd name="connsiteX1" fmla="*/ 27950 w 1484935"/>
              <a:gd name="connsiteY1" fmla="*/ 806146 h 1359039"/>
              <a:gd name="connsiteX2" fmla="*/ 268953 w 1484935"/>
              <a:gd name="connsiteY2" fmla="*/ 154017 h 1359039"/>
              <a:gd name="connsiteX3" fmla="*/ 1126647 w 1484935"/>
              <a:gd name="connsiteY3" fmla="*/ 26426 h 1359039"/>
              <a:gd name="connsiteX4" fmla="*/ 1473976 w 1484935"/>
              <a:gd name="connsiteY4" fmla="*/ 550965 h 1359039"/>
              <a:gd name="connsiteX5" fmla="*/ 758051 w 1484935"/>
              <a:gd name="connsiteY5" fmla="*/ 1359039 h 1359039"/>
              <a:gd name="connsiteX0" fmla="*/ 827470 w 1490558"/>
              <a:gd name="connsiteY0" fmla="*/ 1018798 h 1359039"/>
              <a:gd name="connsiteX1" fmla="*/ 33573 w 1490558"/>
              <a:gd name="connsiteY1" fmla="*/ 806146 h 1359039"/>
              <a:gd name="connsiteX2" fmla="*/ 274576 w 1490558"/>
              <a:gd name="connsiteY2" fmla="*/ 154017 h 1359039"/>
              <a:gd name="connsiteX3" fmla="*/ 1132270 w 1490558"/>
              <a:gd name="connsiteY3" fmla="*/ 26426 h 1359039"/>
              <a:gd name="connsiteX4" fmla="*/ 1479599 w 1490558"/>
              <a:gd name="connsiteY4" fmla="*/ 550965 h 1359039"/>
              <a:gd name="connsiteX5" fmla="*/ 763674 w 1490558"/>
              <a:gd name="connsiteY5" fmla="*/ 1359039 h 1359039"/>
              <a:gd name="connsiteX0" fmla="*/ 827470 w 1490226"/>
              <a:gd name="connsiteY0" fmla="*/ 1018798 h 1231448"/>
              <a:gd name="connsiteX1" fmla="*/ 33573 w 1490226"/>
              <a:gd name="connsiteY1" fmla="*/ 806146 h 1231448"/>
              <a:gd name="connsiteX2" fmla="*/ 274576 w 1490226"/>
              <a:gd name="connsiteY2" fmla="*/ 154017 h 1231448"/>
              <a:gd name="connsiteX3" fmla="*/ 1132270 w 1490226"/>
              <a:gd name="connsiteY3" fmla="*/ 26426 h 1231448"/>
              <a:gd name="connsiteX4" fmla="*/ 1479599 w 1490226"/>
              <a:gd name="connsiteY4" fmla="*/ 550965 h 1231448"/>
              <a:gd name="connsiteX5" fmla="*/ 770763 w 1490226"/>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4239 h 1231448"/>
              <a:gd name="connsiteX1" fmla="*/ 7792 w 1464445"/>
              <a:gd name="connsiteY1" fmla="*/ 806146 h 1231448"/>
              <a:gd name="connsiteX2" fmla="*/ 248795 w 1464445"/>
              <a:gd name="connsiteY2" fmla="*/ 154017 h 1231448"/>
              <a:gd name="connsiteX3" fmla="*/ 1106489 w 1464445"/>
              <a:gd name="connsiteY3" fmla="*/ 26426 h 1231448"/>
              <a:gd name="connsiteX4" fmla="*/ 1453818 w 1464445"/>
              <a:gd name="connsiteY4" fmla="*/ 550965 h 1231448"/>
              <a:gd name="connsiteX5" fmla="*/ 744982 w 1464445"/>
              <a:gd name="connsiteY5" fmla="*/ 1231448 h 1231448"/>
              <a:gd name="connsiteX0" fmla="*/ 468536 w 1464445"/>
              <a:gd name="connsiteY0" fmla="*/ 1050010 h 1227219"/>
              <a:gd name="connsiteX1" fmla="*/ 7792 w 1464445"/>
              <a:gd name="connsiteY1" fmla="*/ 624708 h 1227219"/>
              <a:gd name="connsiteX2" fmla="*/ 248795 w 1464445"/>
              <a:gd name="connsiteY2" fmla="*/ 149788 h 1227219"/>
              <a:gd name="connsiteX3" fmla="*/ 1106489 w 1464445"/>
              <a:gd name="connsiteY3" fmla="*/ 22197 h 1227219"/>
              <a:gd name="connsiteX4" fmla="*/ 1453818 w 1464445"/>
              <a:gd name="connsiteY4" fmla="*/ 546736 h 1227219"/>
              <a:gd name="connsiteX5" fmla="*/ 744982 w 1464445"/>
              <a:gd name="connsiteY5" fmla="*/ 1227219 h 1227219"/>
              <a:gd name="connsiteX0" fmla="*/ 470834 w 1466743"/>
              <a:gd name="connsiteY0" fmla="*/ 1050010 h 1227219"/>
              <a:gd name="connsiteX1" fmla="*/ 10090 w 1466743"/>
              <a:gd name="connsiteY1" fmla="*/ 624708 h 1227219"/>
              <a:gd name="connsiteX2" fmla="*/ 251093 w 1466743"/>
              <a:gd name="connsiteY2" fmla="*/ 149788 h 1227219"/>
              <a:gd name="connsiteX3" fmla="*/ 1108787 w 1466743"/>
              <a:gd name="connsiteY3" fmla="*/ 22197 h 1227219"/>
              <a:gd name="connsiteX4" fmla="*/ 1456116 w 1466743"/>
              <a:gd name="connsiteY4" fmla="*/ 546736 h 1227219"/>
              <a:gd name="connsiteX5" fmla="*/ 747280 w 1466743"/>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65197"/>
              <a:gd name="connsiteY0" fmla="*/ 1050010 h 1227219"/>
              <a:gd name="connsiteX1" fmla="*/ 8544 w 1465197"/>
              <a:gd name="connsiteY1" fmla="*/ 624708 h 1227219"/>
              <a:gd name="connsiteX2" fmla="*/ 249547 w 1465197"/>
              <a:gd name="connsiteY2" fmla="*/ 149788 h 1227219"/>
              <a:gd name="connsiteX3" fmla="*/ 1107241 w 1465197"/>
              <a:gd name="connsiteY3" fmla="*/ 22197 h 1227219"/>
              <a:gd name="connsiteX4" fmla="*/ 1454570 w 1465197"/>
              <a:gd name="connsiteY4" fmla="*/ 546736 h 1227219"/>
              <a:gd name="connsiteX5" fmla="*/ 745734 w 1465197"/>
              <a:gd name="connsiteY5" fmla="*/ 1227219 h 1227219"/>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78107"/>
              <a:gd name="connsiteY0" fmla="*/ 1050010 h 1220131"/>
              <a:gd name="connsiteX1" fmla="*/ 8544 w 1478107"/>
              <a:gd name="connsiteY1" fmla="*/ 624708 h 1220131"/>
              <a:gd name="connsiteX2" fmla="*/ 249547 w 1478107"/>
              <a:gd name="connsiteY2" fmla="*/ 149788 h 1220131"/>
              <a:gd name="connsiteX3" fmla="*/ 1107241 w 1478107"/>
              <a:gd name="connsiteY3" fmla="*/ 22197 h 1220131"/>
              <a:gd name="connsiteX4" fmla="*/ 1454570 w 1478107"/>
              <a:gd name="connsiteY4" fmla="*/ 546736 h 1220131"/>
              <a:gd name="connsiteX5" fmla="*/ 497641 w 1478107"/>
              <a:gd name="connsiteY5" fmla="*/ 1220131 h 1220131"/>
              <a:gd name="connsiteX0" fmla="*/ 483465 w 1460071"/>
              <a:gd name="connsiteY0" fmla="*/ 1050010 h 1050010"/>
              <a:gd name="connsiteX1" fmla="*/ 8544 w 1460071"/>
              <a:gd name="connsiteY1" fmla="*/ 624708 h 1050010"/>
              <a:gd name="connsiteX2" fmla="*/ 249547 w 1460071"/>
              <a:gd name="connsiteY2" fmla="*/ 149788 h 1050010"/>
              <a:gd name="connsiteX3" fmla="*/ 1107241 w 1460071"/>
              <a:gd name="connsiteY3" fmla="*/ 22197 h 1050010"/>
              <a:gd name="connsiteX4" fmla="*/ 1454570 w 1460071"/>
              <a:gd name="connsiteY4" fmla="*/ 546736 h 1050010"/>
              <a:gd name="connsiteX5" fmla="*/ 865990 w 1460071"/>
              <a:gd name="connsiteY5" fmla="*/ 1015656 h 1050010"/>
              <a:gd name="connsiteX6" fmla="*/ 865990 w 1460071"/>
              <a:gd name="connsiteY6" fmla="*/ 1015656 h 1050010"/>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60071"/>
              <a:gd name="connsiteY0" fmla="*/ 1050010 h 1221219"/>
              <a:gd name="connsiteX1" fmla="*/ 8544 w 1460071"/>
              <a:gd name="connsiteY1" fmla="*/ 624708 h 1221219"/>
              <a:gd name="connsiteX2" fmla="*/ 249547 w 1460071"/>
              <a:gd name="connsiteY2" fmla="*/ 149788 h 1221219"/>
              <a:gd name="connsiteX3" fmla="*/ 1107241 w 1460071"/>
              <a:gd name="connsiteY3" fmla="*/ 22197 h 1221219"/>
              <a:gd name="connsiteX4" fmla="*/ 1454570 w 1460071"/>
              <a:gd name="connsiteY4" fmla="*/ 546736 h 1221219"/>
              <a:gd name="connsiteX5" fmla="*/ 865990 w 1460071"/>
              <a:gd name="connsiteY5" fmla="*/ 1015656 h 1221219"/>
              <a:gd name="connsiteX6" fmla="*/ 539924 w 1460071"/>
              <a:gd name="connsiteY6" fmla="*/ 1221219 h 1221219"/>
              <a:gd name="connsiteX0" fmla="*/ 483465 w 1454598"/>
              <a:gd name="connsiteY0" fmla="*/ 1050010 h 1221219"/>
              <a:gd name="connsiteX1" fmla="*/ 8544 w 1454598"/>
              <a:gd name="connsiteY1" fmla="*/ 624708 h 1221219"/>
              <a:gd name="connsiteX2" fmla="*/ 249547 w 1454598"/>
              <a:gd name="connsiteY2" fmla="*/ 149788 h 1221219"/>
              <a:gd name="connsiteX3" fmla="*/ 1107241 w 1454598"/>
              <a:gd name="connsiteY3" fmla="*/ 22197 h 1221219"/>
              <a:gd name="connsiteX4" fmla="*/ 1454570 w 1454598"/>
              <a:gd name="connsiteY4" fmla="*/ 546736 h 1221219"/>
              <a:gd name="connsiteX5" fmla="*/ 1092818 w 1454598"/>
              <a:gd name="connsiteY5" fmla="*/ 980214 h 1221219"/>
              <a:gd name="connsiteX6" fmla="*/ 539924 w 1454598"/>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63055"/>
              <a:gd name="connsiteY0" fmla="*/ 1050010 h 1221219"/>
              <a:gd name="connsiteX1" fmla="*/ 8544 w 1463055"/>
              <a:gd name="connsiteY1" fmla="*/ 624708 h 1221219"/>
              <a:gd name="connsiteX2" fmla="*/ 249547 w 1463055"/>
              <a:gd name="connsiteY2" fmla="*/ 149788 h 1221219"/>
              <a:gd name="connsiteX3" fmla="*/ 1107241 w 1463055"/>
              <a:gd name="connsiteY3" fmla="*/ 22197 h 1221219"/>
              <a:gd name="connsiteX4" fmla="*/ 1454570 w 1463055"/>
              <a:gd name="connsiteY4" fmla="*/ 546736 h 1221219"/>
              <a:gd name="connsiteX5" fmla="*/ 1163702 w 1463055"/>
              <a:gd name="connsiteY5" fmla="*/ 916419 h 1221219"/>
              <a:gd name="connsiteX6" fmla="*/ 539924 w 1463055"/>
              <a:gd name="connsiteY6" fmla="*/ 1221219 h 1221219"/>
              <a:gd name="connsiteX0" fmla="*/ 483465 w 1475748"/>
              <a:gd name="connsiteY0" fmla="*/ 1050010 h 1221219"/>
              <a:gd name="connsiteX1" fmla="*/ 8544 w 1475748"/>
              <a:gd name="connsiteY1" fmla="*/ 624708 h 1221219"/>
              <a:gd name="connsiteX2" fmla="*/ 249547 w 1475748"/>
              <a:gd name="connsiteY2" fmla="*/ 149788 h 1221219"/>
              <a:gd name="connsiteX3" fmla="*/ 1107241 w 1475748"/>
              <a:gd name="connsiteY3" fmla="*/ 22197 h 1221219"/>
              <a:gd name="connsiteX4" fmla="*/ 1454570 w 1475748"/>
              <a:gd name="connsiteY4" fmla="*/ 546736 h 1221219"/>
              <a:gd name="connsiteX5" fmla="*/ 539924 w 1475748"/>
              <a:gd name="connsiteY5" fmla="*/ 1221219 h 1221219"/>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 name="connsiteX0" fmla="*/ 483465 w 1471178"/>
              <a:gd name="connsiteY0" fmla="*/ 1050010 h 1157424"/>
              <a:gd name="connsiteX1" fmla="*/ 8544 w 1471178"/>
              <a:gd name="connsiteY1" fmla="*/ 624708 h 1157424"/>
              <a:gd name="connsiteX2" fmla="*/ 249547 w 1471178"/>
              <a:gd name="connsiteY2" fmla="*/ 149788 h 1157424"/>
              <a:gd name="connsiteX3" fmla="*/ 1107241 w 1471178"/>
              <a:gd name="connsiteY3" fmla="*/ 22197 h 1157424"/>
              <a:gd name="connsiteX4" fmla="*/ 1454570 w 1471178"/>
              <a:gd name="connsiteY4" fmla="*/ 546736 h 1157424"/>
              <a:gd name="connsiteX5" fmla="*/ 624984 w 1471178"/>
              <a:gd name="connsiteY5" fmla="*/ 1157424 h 1157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1178" h="1157424">
                <a:moveTo>
                  <a:pt x="483465" y="1050010"/>
                </a:moveTo>
                <a:cubicBezTo>
                  <a:pt x="139088" y="957270"/>
                  <a:pt x="47530" y="774745"/>
                  <a:pt x="8544" y="624708"/>
                </a:cubicBezTo>
                <a:cubicBezTo>
                  <a:pt x="-30442" y="474671"/>
                  <a:pt x="66431" y="250207"/>
                  <a:pt x="249547" y="149788"/>
                </a:cubicBezTo>
                <a:cubicBezTo>
                  <a:pt x="432663" y="49369"/>
                  <a:pt x="906404" y="-43961"/>
                  <a:pt x="1107241" y="22197"/>
                </a:cubicBezTo>
                <a:cubicBezTo>
                  <a:pt x="1308078" y="88355"/>
                  <a:pt x="1534946" y="357532"/>
                  <a:pt x="1454570" y="546736"/>
                </a:cubicBezTo>
                <a:cubicBezTo>
                  <a:pt x="1374194" y="735941"/>
                  <a:pt x="1077805" y="931847"/>
                  <a:pt x="624984" y="1157424"/>
                </a:cubicBezTo>
              </a:path>
            </a:pathLst>
          </a:custGeom>
          <a:noFill/>
          <a:ln w="69850" cap="rnd">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1198163" y="3479884"/>
            <a:ext cx="6974287" cy="2000548"/>
          </a:xfrm>
          <a:prstGeom prst="rect">
            <a:avLst/>
          </a:prstGeom>
          <a:noFill/>
        </p:spPr>
        <p:txBody>
          <a:bodyPr wrap="square" rtlCol="0">
            <a:spAutoFit/>
          </a:bodyPr>
          <a:lstStyle/>
          <a:p>
            <a:pPr algn="r"/>
            <a:r>
              <a:rPr lang="en-US" altLang="ja-JP" sz="4800" dirty="0" smtClean="0"/>
              <a:t>The Boy Scouts for</a:t>
            </a:r>
          </a:p>
          <a:p>
            <a:pPr algn="r"/>
            <a:r>
              <a:rPr lang="en-US" altLang="ja-JP" sz="4800" dirty="0" smtClean="0"/>
              <a:t>Ruby programmin</a:t>
            </a:r>
            <a:r>
              <a:rPr lang="en-US" altLang="ja-JP" sz="4800" dirty="0" smtClean="0">
                <a:solidFill>
                  <a:srgbClr val="FF6633"/>
                </a:solidFill>
              </a:rPr>
              <a:t>g</a:t>
            </a:r>
          </a:p>
          <a:p>
            <a:pPr algn="r"/>
            <a:r>
              <a:rPr lang="en-US" altLang="ja-JP" sz="2800" b="1" dirty="0" smtClean="0">
                <a:solidFill>
                  <a:schemeClr val="tx1">
                    <a:lumMod val="50000"/>
                    <a:lumOff val="50000"/>
                  </a:schemeClr>
                </a:solidFill>
              </a:rPr>
              <a:t>Ruby</a:t>
            </a:r>
            <a:r>
              <a:rPr lang="ja-JP" altLang="en-US" sz="2800" b="1" dirty="0" smtClean="0">
                <a:solidFill>
                  <a:schemeClr val="tx1">
                    <a:lumMod val="50000"/>
                    <a:lumOff val="50000"/>
                  </a:schemeClr>
                </a:solidFill>
              </a:rPr>
              <a:t>を対象としたスポーツ少年団</a:t>
            </a:r>
            <a:endParaRPr lang="en-US" altLang="ja-JP" sz="2800" b="1" dirty="0" smtClean="0">
              <a:solidFill>
                <a:schemeClr val="tx1">
                  <a:lumMod val="50000"/>
                  <a:lumOff val="50000"/>
                </a:schemeClr>
              </a:solidFill>
            </a:endParaRPr>
          </a:p>
        </p:txBody>
      </p:sp>
      <p:sp>
        <p:nvSpPr>
          <p:cNvPr id="7" name="テキスト ボックス 6"/>
          <p:cNvSpPr txBox="1"/>
          <p:nvPr/>
        </p:nvSpPr>
        <p:spPr>
          <a:xfrm>
            <a:off x="3638831" y="2472753"/>
            <a:ext cx="1642500" cy="1107996"/>
          </a:xfrm>
          <a:prstGeom prst="rect">
            <a:avLst/>
          </a:prstGeom>
          <a:noFill/>
        </p:spPr>
        <p:txBody>
          <a:bodyPr wrap="square" rtlCol="0">
            <a:spAutoFit/>
          </a:bodyPr>
          <a:lstStyle/>
          <a:p>
            <a:r>
              <a:rPr lang="ja-JP" altLang="en-US" sz="6600" dirty="0" smtClean="0"/>
              <a:t>≒</a:t>
            </a:r>
            <a:endParaRPr lang="en-US" altLang="ja-JP" sz="2800" b="1" dirty="0" smtClean="0"/>
          </a:p>
        </p:txBody>
      </p:sp>
      <p:sp>
        <p:nvSpPr>
          <p:cNvPr id="8" name="テキスト ボックス 7"/>
          <p:cNvSpPr txBox="1"/>
          <p:nvPr/>
        </p:nvSpPr>
        <p:spPr>
          <a:xfrm rot="19951659">
            <a:off x="6031434" y="1196171"/>
            <a:ext cx="1575000" cy="954107"/>
          </a:xfrm>
          <a:prstGeom prst="rect">
            <a:avLst/>
          </a:prstGeom>
          <a:noFill/>
        </p:spPr>
        <p:txBody>
          <a:bodyPr wrap="square" rtlCol="0">
            <a:spAutoFit/>
          </a:bodyPr>
          <a:lstStyle/>
          <a:p>
            <a:r>
              <a:rPr lang="en-US" altLang="ja-JP" sz="2800" b="1" dirty="0" smtClean="0"/>
              <a:t>Team</a:t>
            </a:r>
          </a:p>
          <a:p>
            <a:r>
              <a:rPr lang="ja-JP" altLang="en-US" sz="2800" b="1" dirty="0" smtClean="0">
                <a:solidFill>
                  <a:schemeClr val="tx1">
                    <a:lumMod val="50000"/>
                    <a:lumOff val="50000"/>
                  </a:schemeClr>
                </a:solidFill>
              </a:rPr>
              <a:t>チーム</a:t>
            </a:r>
            <a:endParaRPr lang="en-US" altLang="ja-JP" sz="2800" b="1" dirty="0" smtClean="0">
              <a:solidFill>
                <a:schemeClr val="tx1">
                  <a:lumMod val="50000"/>
                  <a:lumOff val="50000"/>
                </a:schemeClr>
              </a:solidFill>
            </a:endParaRPr>
          </a:p>
        </p:txBody>
      </p:sp>
      <p:sp>
        <p:nvSpPr>
          <p:cNvPr id="9" name="テキスト ボックス 8"/>
          <p:cNvSpPr txBox="1"/>
          <p:nvPr/>
        </p:nvSpPr>
        <p:spPr>
          <a:xfrm rot="19865860">
            <a:off x="5621210" y="2471726"/>
            <a:ext cx="1575000" cy="954107"/>
          </a:xfrm>
          <a:prstGeom prst="rect">
            <a:avLst/>
          </a:prstGeom>
          <a:noFill/>
        </p:spPr>
        <p:txBody>
          <a:bodyPr wrap="square" rtlCol="0">
            <a:spAutoFit/>
          </a:bodyPr>
          <a:lstStyle/>
          <a:p>
            <a:r>
              <a:rPr lang="en-US" altLang="ja-JP" sz="2800" b="1" dirty="0" smtClean="0"/>
              <a:t>Coach</a:t>
            </a:r>
          </a:p>
          <a:p>
            <a:r>
              <a:rPr lang="ja-JP" altLang="en-US" sz="2800" b="1" dirty="0">
                <a:solidFill>
                  <a:schemeClr val="tx1">
                    <a:lumMod val="50000"/>
                    <a:lumOff val="50000"/>
                  </a:schemeClr>
                </a:solidFill>
              </a:rPr>
              <a:t>コーチ</a:t>
            </a:r>
            <a:endParaRPr lang="en-US" altLang="ja-JP" sz="2800" b="1" dirty="0" smtClean="0">
              <a:solidFill>
                <a:schemeClr val="tx1">
                  <a:lumMod val="50000"/>
                  <a:lumOff val="50000"/>
                </a:schemeClr>
              </a:solidFill>
            </a:endParaRPr>
          </a:p>
        </p:txBody>
      </p:sp>
      <p:sp>
        <p:nvSpPr>
          <p:cNvPr id="10" name="テキスト ボックス 9"/>
          <p:cNvSpPr txBox="1"/>
          <p:nvPr/>
        </p:nvSpPr>
        <p:spPr>
          <a:xfrm rot="19968585">
            <a:off x="7012127" y="2001467"/>
            <a:ext cx="1665000" cy="892552"/>
          </a:xfrm>
          <a:prstGeom prst="rect">
            <a:avLst/>
          </a:prstGeom>
          <a:noFill/>
        </p:spPr>
        <p:txBody>
          <a:bodyPr wrap="square" rtlCol="0">
            <a:spAutoFit/>
          </a:bodyPr>
          <a:lstStyle/>
          <a:p>
            <a:r>
              <a:rPr lang="en-US" altLang="ja-JP" sz="2400" b="1" dirty="0" smtClean="0"/>
              <a:t>Contest</a:t>
            </a:r>
          </a:p>
          <a:p>
            <a:r>
              <a:rPr lang="ja-JP" altLang="en-US" sz="2800" b="1" dirty="0" smtClean="0">
                <a:solidFill>
                  <a:schemeClr val="tx1">
                    <a:lumMod val="50000"/>
                    <a:lumOff val="50000"/>
                  </a:schemeClr>
                </a:solidFill>
              </a:rPr>
              <a:t>大会</a:t>
            </a:r>
            <a:endParaRPr lang="en-US" altLang="ja-JP" sz="2800" b="1" dirty="0" smtClean="0">
              <a:solidFill>
                <a:schemeClr val="tx1">
                  <a:lumMod val="50000"/>
                  <a:lumOff val="50000"/>
                </a:schemeClr>
              </a:solidFill>
            </a:endParaRPr>
          </a:p>
        </p:txBody>
      </p:sp>
    </p:spTree>
    <p:extLst>
      <p:ext uri="{BB962C8B-B14F-4D97-AF65-F5344CB8AC3E}">
        <p14:creationId xmlns:p14="http://schemas.microsoft.com/office/powerpoint/2010/main" val="28528634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2" y="501891"/>
            <a:ext cx="7424738" cy="4524315"/>
          </a:xfrm>
          <a:prstGeom prst="rect">
            <a:avLst/>
          </a:prstGeom>
          <a:noFill/>
        </p:spPr>
        <p:txBody>
          <a:bodyPr wrap="square" rtlCol="0">
            <a:spAutoFit/>
          </a:bodyPr>
          <a:lstStyle/>
          <a:p>
            <a:r>
              <a:rPr kumimoji="1" lang="en-US" altLang="ja-JP" sz="8800" dirty="0" smtClean="0">
                <a:solidFill>
                  <a:srgbClr val="FF6633"/>
                </a:solidFill>
              </a:rPr>
              <a:t>P</a:t>
            </a:r>
            <a:r>
              <a:rPr lang="en-US" altLang="ja-JP" sz="8000" dirty="0" smtClean="0"/>
              <a:t>rogramming education</a:t>
            </a:r>
            <a:endParaRPr lang="en-US" altLang="ja-JP" sz="7200" dirty="0" smtClean="0"/>
          </a:p>
          <a:p>
            <a:endParaRPr lang="en-US" altLang="ja-JP" sz="6000" dirty="0" smtClean="0"/>
          </a:p>
          <a:p>
            <a:pPr algn="r"/>
            <a:r>
              <a:rPr lang="ja-JP" altLang="en-US" sz="4800" b="1" dirty="0" smtClean="0">
                <a:solidFill>
                  <a:schemeClr val="tx1">
                    <a:lumMod val="50000"/>
                    <a:lumOff val="50000"/>
                  </a:schemeClr>
                </a:solidFill>
              </a:rPr>
              <a:t>プログラミング教</a:t>
            </a:r>
            <a:r>
              <a:rPr lang="ja-JP" altLang="en-US" sz="6000" b="1" dirty="0" smtClean="0">
                <a:solidFill>
                  <a:srgbClr val="FF6633"/>
                </a:solidFill>
              </a:rPr>
              <a:t>育</a:t>
            </a:r>
            <a:endParaRPr lang="en-US" altLang="ja-JP" sz="3600" b="1" dirty="0" smtClean="0">
              <a:solidFill>
                <a:srgbClr val="FF6633"/>
              </a:solidFill>
            </a:endParaRPr>
          </a:p>
        </p:txBody>
      </p:sp>
    </p:spTree>
    <p:extLst>
      <p:ext uri="{BB962C8B-B14F-4D97-AF65-F5344CB8AC3E}">
        <p14:creationId xmlns:p14="http://schemas.microsoft.com/office/powerpoint/2010/main" val="39275705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p:cNvSpPr txBox="1"/>
          <p:nvPr/>
        </p:nvSpPr>
        <p:spPr>
          <a:xfrm>
            <a:off x="747713" y="2251877"/>
            <a:ext cx="7424738" cy="1569660"/>
          </a:xfrm>
          <a:prstGeom prst="rect">
            <a:avLst/>
          </a:prstGeom>
          <a:noFill/>
        </p:spPr>
        <p:txBody>
          <a:bodyPr wrap="square" rtlCol="0">
            <a:spAutoFit/>
          </a:bodyPr>
          <a:lstStyle/>
          <a:p>
            <a:pPr algn="r"/>
            <a:r>
              <a:rPr lang="en-US" altLang="ja-JP" sz="4800" dirty="0" smtClean="0">
                <a:solidFill>
                  <a:srgbClr val="FF6633"/>
                </a:solidFill>
              </a:rPr>
              <a:t>U.S.</a:t>
            </a:r>
          </a:p>
          <a:p>
            <a:pPr algn="r"/>
            <a:r>
              <a:rPr lang="en-US" altLang="ja-JP" sz="4800" dirty="0" smtClean="0"/>
              <a:t>20,000 Teachers</a:t>
            </a:r>
          </a:p>
        </p:txBody>
      </p:sp>
      <p:sp>
        <p:nvSpPr>
          <p:cNvPr id="11" name="テキスト ボックス 10"/>
          <p:cNvSpPr txBox="1"/>
          <p:nvPr/>
        </p:nvSpPr>
        <p:spPr>
          <a:xfrm>
            <a:off x="747712" y="3924000"/>
            <a:ext cx="7424738" cy="1877437"/>
          </a:xfrm>
          <a:prstGeom prst="rect">
            <a:avLst/>
          </a:prstGeom>
          <a:noFill/>
        </p:spPr>
        <p:txBody>
          <a:bodyPr wrap="square" rtlCol="0">
            <a:spAutoFit/>
          </a:bodyPr>
          <a:lstStyle/>
          <a:p>
            <a:pPr algn="r"/>
            <a:r>
              <a:rPr lang="en-US" altLang="ja-JP" sz="4800" dirty="0" smtClean="0">
                <a:solidFill>
                  <a:srgbClr val="FF6633"/>
                </a:solidFill>
              </a:rPr>
              <a:t>U.K.</a:t>
            </a:r>
            <a:r>
              <a:rPr lang="en-US" altLang="ja-JP" sz="4800" dirty="0" smtClean="0"/>
              <a:t> </a:t>
            </a:r>
            <a:endParaRPr lang="en-US" altLang="ja-JP" sz="4800" dirty="0"/>
          </a:p>
          <a:p>
            <a:pPr algn="r"/>
            <a:r>
              <a:rPr lang="en-US" altLang="ja-JP" sz="3600" dirty="0" smtClean="0"/>
              <a:t>Compulsory education</a:t>
            </a:r>
          </a:p>
          <a:p>
            <a:pPr algn="r"/>
            <a:r>
              <a:rPr lang="ja-JP" altLang="en-US" sz="2800" b="1" dirty="0" smtClean="0">
                <a:solidFill>
                  <a:schemeClr val="tx1">
                    <a:lumMod val="50000"/>
                    <a:lumOff val="50000"/>
                  </a:schemeClr>
                </a:solidFill>
              </a:rPr>
              <a:t>義務</a:t>
            </a:r>
            <a:r>
              <a:rPr lang="ja-JP" altLang="en-US" sz="2800" b="1" dirty="0">
                <a:solidFill>
                  <a:schemeClr val="tx1">
                    <a:lumMod val="50000"/>
                    <a:lumOff val="50000"/>
                  </a:schemeClr>
                </a:solidFill>
              </a:rPr>
              <a:t>教育</a:t>
            </a:r>
            <a:endParaRPr lang="en-US" altLang="ja-JP" sz="2000" b="1" dirty="0" smtClean="0">
              <a:solidFill>
                <a:schemeClr val="tx1">
                  <a:lumMod val="50000"/>
                  <a:lumOff val="50000"/>
                </a:schemeClr>
              </a:solidFill>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697" y="4147767"/>
            <a:ext cx="1968168" cy="1313753"/>
          </a:xfrm>
          <a:prstGeom prst="rect">
            <a:avLst/>
          </a:prstGeom>
        </p:spPr>
      </p:pic>
      <p:sp>
        <p:nvSpPr>
          <p:cNvPr id="2" name="テキスト ボックス 1"/>
          <p:cNvSpPr txBox="1"/>
          <p:nvPr/>
        </p:nvSpPr>
        <p:spPr>
          <a:xfrm>
            <a:off x="747712" y="501891"/>
            <a:ext cx="7424738" cy="1692771"/>
          </a:xfrm>
          <a:prstGeom prst="rect">
            <a:avLst/>
          </a:prstGeom>
          <a:noFill/>
        </p:spPr>
        <p:txBody>
          <a:bodyPr wrap="square" rtlCol="0">
            <a:spAutoFit/>
          </a:bodyPr>
          <a:lstStyle/>
          <a:p>
            <a:r>
              <a:rPr lang="en-US" altLang="ja-JP" sz="7200" dirty="0" smtClean="0">
                <a:solidFill>
                  <a:srgbClr val="FF6633"/>
                </a:solidFill>
              </a:rPr>
              <a:t>O</a:t>
            </a:r>
            <a:r>
              <a:rPr lang="en-US" altLang="ja-JP" sz="6000" dirty="0" smtClean="0"/>
              <a:t>verseas countrie</a:t>
            </a:r>
            <a:r>
              <a:rPr lang="en-US" altLang="ja-JP" sz="6000" dirty="0" smtClean="0">
                <a:solidFill>
                  <a:srgbClr val="FF6633"/>
                </a:solidFill>
              </a:rPr>
              <a:t>s</a:t>
            </a:r>
            <a:r>
              <a:rPr lang="ja-JP" altLang="en-US" sz="3200" b="1" dirty="0" smtClean="0">
                <a:solidFill>
                  <a:schemeClr val="tx1">
                    <a:lumMod val="50000"/>
                    <a:lumOff val="50000"/>
                  </a:schemeClr>
                </a:solidFill>
              </a:rPr>
              <a:t>海外の状況</a:t>
            </a:r>
            <a:endParaRPr lang="en-US" altLang="ja-JP" sz="2000" b="1" dirty="0" smtClean="0">
              <a:solidFill>
                <a:schemeClr val="tx1">
                  <a:lumMod val="50000"/>
                  <a:lumOff val="50000"/>
                </a:schemeClr>
              </a:solidFill>
            </a:endParaRPr>
          </a:p>
        </p:txBody>
      </p:sp>
      <p:pic>
        <p:nvPicPr>
          <p:cNvPr id="3" name="図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1558" y="2439000"/>
            <a:ext cx="1986447" cy="1284656"/>
          </a:xfrm>
          <a:prstGeom prst="rect">
            <a:avLst/>
          </a:prstGeom>
        </p:spPr>
      </p:pic>
    </p:spTree>
    <p:extLst>
      <p:ext uri="{BB962C8B-B14F-4D97-AF65-F5344CB8AC3E}">
        <p14:creationId xmlns:p14="http://schemas.microsoft.com/office/powerpoint/2010/main" val="10040026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47712" y="2709000"/>
            <a:ext cx="7424738" cy="1569660"/>
          </a:xfrm>
          <a:prstGeom prst="rect">
            <a:avLst/>
          </a:prstGeom>
          <a:noFill/>
        </p:spPr>
        <p:txBody>
          <a:bodyPr wrap="square" rtlCol="0">
            <a:spAutoFit/>
          </a:bodyPr>
          <a:lstStyle/>
          <a:p>
            <a:pPr algn="r"/>
            <a:r>
              <a:rPr lang="en-US" altLang="ja-JP" sz="4800" dirty="0" smtClean="0">
                <a:solidFill>
                  <a:srgbClr val="FF6633"/>
                </a:solidFill>
              </a:rPr>
              <a:t>C</a:t>
            </a:r>
            <a:r>
              <a:rPr lang="en-US" altLang="ja-JP" sz="4800" dirty="0" smtClean="0"/>
              <a:t>ompulsory education</a:t>
            </a:r>
          </a:p>
          <a:p>
            <a:pPr algn="r"/>
            <a:r>
              <a:rPr lang="ja-JP" altLang="en-US" sz="2800" b="1" dirty="0" smtClean="0">
                <a:solidFill>
                  <a:schemeClr val="tx1">
                    <a:lumMod val="50000"/>
                    <a:lumOff val="50000"/>
                  </a:schemeClr>
                </a:solidFill>
              </a:rPr>
              <a:t>プログラミングが必須化 </a:t>
            </a:r>
            <a:r>
              <a:rPr lang="en-US" altLang="ja-JP" sz="2800" b="1" dirty="0" smtClean="0">
                <a:solidFill>
                  <a:schemeClr val="tx1">
                    <a:lumMod val="50000"/>
                    <a:lumOff val="50000"/>
                  </a:schemeClr>
                </a:solidFill>
              </a:rPr>
              <a:t>/ </a:t>
            </a:r>
            <a:r>
              <a:rPr lang="ja-JP" altLang="en-US" sz="2800" b="1" dirty="0" smtClean="0">
                <a:solidFill>
                  <a:schemeClr val="tx1">
                    <a:lumMod val="50000"/>
                    <a:lumOff val="50000"/>
                  </a:schemeClr>
                </a:solidFill>
              </a:rPr>
              <a:t>中学校 </a:t>
            </a:r>
            <a:r>
              <a:rPr lang="en-US" altLang="ja-JP" sz="2800" b="1" dirty="0" smtClean="0">
                <a:solidFill>
                  <a:schemeClr val="tx1">
                    <a:lumMod val="50000"/>
                    <a:lumOff val="50000"/>
                  </a:schemeClr>
                </a:solidFill>
              </a:rPr>
              <a:t>/ 2012</a:t>
            </a:r>
            <a:r>
              <a:rPr lang="ja-JP" altLang="en-US" sz="2800" b="1" dirty="0" smtClean="0">
                <a:solidFill>
                  <a:schemeClr val="tx1">
                    <a:lumMod val="50000"/>
                    <a:lumOff val="50000"/>
                  </a:schemeClr>
                </a:solidFill>
              </a:rPr>
              <a:t>年～</a:t>
            </a:r>
            <a:endParaRPr lang="en-US" altLang="ja-JP" sz="2000" b="1" dirty="0" smtClean="0">
              <a:solidFill>
                <a:schemeClr val="tx1">
                  <a:lumMod val="50000"/>
                  <a:lumOff val="50000"/>
                </a:schemeClr>
              </a:solidFill>
            </a:endParaRPr>
          </a:p>
          <a:p>
            <a:pPr algn="r"/>
            <a:endParaRPr lang="en-US" altLang="ja-JP" sz="2000" b="1" dirty="0" smtClean="0">
              <a:solidFill>
                <a:schemeClr val="tx1">
                  <a:lumMod val="50000"/>
                  <a:lumOff val="50000"/>
                </a:schemeClr>
              </a:solidFill>
            </a:endParaRPr>
          </a:p>
        </p:txBody>
      </p:sp>
      <p:sp>
        <p:nvSpPr>
          <p:cNvPr id="2" name="テキスト ボックス 1"/>
          <p:cNvSpPr txBox="1"/>
          <p:nvPr/>
        </p:nvSpPr>
        <p:spPr>
          <a:xfrm>
            <a:off x="747712" y="501891"/>
            <a:ext cx="7424738" cy="1938992"/>
          </a:xfrm>
          <a:prstGeom prst="rect">
            <a:avLst/>
          </a:prstGeom>
          <a:noFill/>
        </p:spPr>
        <p:txBody>
          <a:bodyPr wrap="square" rtlCol="0">
            <a:spAutoFit/>
          </a:bodyPr>
          <a:lstStyle/>
          <a:p>
            <a:r>
              <a:rPr lang="en-US" altLang="ja-JP" sz="8800" dirty="0" smtClean="0">
                <a:solidFill>
                  <a:srgbClr val="FF6633"/>
                </a:solidFill>
              </a:rPr>
              <a:t>J</a:t>
            </a:r>
            <a:r>
              <a:rPr lang="en-US" altLang="ja-JP" sz="7200" dirty="0" smtClean="0"/>
              <a:t>apan</a:t>
            </a:r>
            <a:endParaRPr lang="en-US" altLang="ja-JP" sz="6000" dirty="0"/>
          </a:p>
          <a:p>
            <a:r>
              <a:rPr lang="ja-JP" altLang="en-US" sz="3200" b="1" dirty="0" smtClean="0">
                <a:solidFill>
                  <a:schemeClr val="tx1">
                    <a:lumMod val="50000"/>
                    <a:lumOff val="50000"/>
                  </a:schemeClr>
                </a:solidFill>
              </a:rPr>
              <a:t>日本の状況</a:t>
            </a:r>
            <a:endParaRPr lang="en-US" altLang="ja-JP" sz="2000" b="1" dirty="0" smtClean="0">
              <a:solidFill>
                <a:schemeClr val="tx1">
                  <a:lumMod val="50000"/>
                  <a:lumOff val="50000"/>
                </a:schemeClr>
              </a:solidFill>
            </a:endParaRPr>
          </a:p>
        </p:txBody>
      </p:sp>
    </p:spTree>
    <p:extLst>
      <p:ext uri="{BB962C8B-B14F-4D97-AF65-F5344CB8AC3E}">
        <p14:creationId xmlns:p14="http://schemas.microsoft.com/office/powerpoint/2010/main" val="25464424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47712" y="2709000"/>
            <a:ext cx="7424738" cy="1754326"/>
          </a:xfrm>
          <a:prstGeom prst="rect">
            <a:avLst/>
          </a:prstGeom>
          <a:noFill/>
        </p:spPr>
        <p:txBody>
          <a:bodyPr wrap="square" rtlCol="0">
            <a:spAutoFit/>
          </a:bodyPr>
          <a:lstStyle/>
          <a:p>
            <a:pPr algn="r"/>
            <a:r>
              <a:rPr lang="en-US" altLang="ja-JP" sz="6000" dirty="0" smtClean="0">
                <a:solidFill>
                  <a:srgbClr val="FF6633"/>
                </a:solidFill>
              </a:rPr>
              <a:t>1</a:t>
            </a:r>
            <a:r>
              <a:rPr lang="en-US" altLang="ja-JP" sz="4800" dirty="0" smtClean="0"/>
              <a:t> Person / </a:t>
            </a:r>
            <a:r>
              <a:rPr lang="en-US" altLang="ja-JP" sz="6000" dirty="0" smtClean="0">
                <a:solidFill>
                  <a:srgbClr val="FF6633"/>
                </a:solidFill>
              </a:rPr>
              <a:t>1</a:t>
            </a:r>
            <a:r>
              <a:rPr lang="en-US" altLang="ja-JP" sz="4800" dirty="0" smtClean="0"/>
              <a:t> Computer</a:t>
            </a:r>
          </a:p>
          <a:p>
            <a:pPr algn="r"/>
            <a:r>
              <a:rPr lang="ja-JP" altLang="en-US" sz="2800" b="1" dirty="0" smtClean="0">
                <a:solidFill>
                  <a:schemeClr val="tx1">
                    <a:lumMod val="50000"/>
                    <a:lumOff val="50000"/>
                  </a:schemeClr>
                </a:solidFill>
              </a:rPr>
              <a:t>一人一台のコンピュータ </a:t>
            </a:r>
            <a:r>
              <a:rPr lang="en-US" altLang="ja-JP" sz="2800" b="1" dirty="0" smtClean="0">
                <a:solidFill>
                  <a:schemeClr val="tx1">
                    <a:lumMod val="50000"/>
                    <a:lumOff val="50000"/>
                  </a:schemeClr>
                </a:solidFill>
              </a:rPr>
              <a:t>/ </a:t>
            </a:r>
            <a:r>
              <a:rPr lang="ja-JP" altLang="en-US" sz="2800" b="1" dirty="0" smtClean="0">
                <a:solidFill>
                  <a:schemeClr val="tx1">
                    <a:lumMod val="50000"/>
                    <a:lumOff val="50000"/>
                  </a:schemeClr>
                </a:solidFill>
              </a:rPr>
              <a:t>～</a:t>
            </a:r>
            <a:r>
              <a:rPr lang="en-US" altLang="ja-JP" sz="2800" b="1" dirty="0" smtClean="0">
                <a:solidFill>
                  <a:schemeClr val="tx1">
                    <a:lumMod val="50000"/>
                    <a:lumOff val="50000"/>
                  </a:schemeClr>
                </a:solidFill>
              </a:rPr>
              <a:t>2020</a:t>
            </a:r>
            <a:r>
              <a:rPr lang="ja-JP" altLang="en-US" sz="2800" b="1" dirty="0" smtClean="0">
                <a:solidFill>
                  <a:schemeClr val="tx1">
                    <a:lumMod val="50000"/>
                    <a:lumOff val="50000"/>
                  </a:schemeClr>
                </a:solidFill>
              </a:rPr>
              <a:t>年</a:t>
            </a:r>
            <a:endParaRPr lang="en-US" altLang="ja-JP" sz="2000" b="1" dirty="0" smtClean="0">
              <a:solidFill>
                <a:schemeClr val="tx1">
                  <a:lumMod val="50000"/>
                  <a:lumOff val="50000"/>
                </a:schemeClr>
              </a:solidFill>
            </a:endParaRPr>
          </a:p>
          <a:p>
            <a:pPr algn="r"/>
            <a:endParaRPr lang="en-US" altLang="ja-JP" sz="2000" b="1" dirty="0" smtClean="0">
              <a:solidFill>
                <a:schemeClr val="tx1">
                  <a:lumMod val="50000"/>
                  <a:lumOff val="50000"/>
                </a:schemeClr>
              </a:solidFill>
            </a:endParaRPr>
          </a:p>
        </p:txBody>
      </p:sp>
      <p:sp>
        <p:nvSpPr>
          <p:cNvPr id="2" name="テキスト ボックス 1"/>
          <p:cNvSpPr txBox="1"/>
          <p:nvPr/>
        </p:nvSpPr>
        <p:spPr>
          <a:xfrm>
            <a:off x="747712" y="501891"/>
            <a:ext cx="7424738" cy="1938992"/>
          </a:xfrm>
          <a:prstGeom prst="rect">
            <a:avLst/>
          </a:prstGeom>
          <a:noFill/>
        </p:spPr>
        <p:txBody>
          <a:bodyPr wrap="square" rtlCol="0">
            <a:spAutoFit/>
          </a:bodyPr>
          <a:lstStyle/>
          <a:p>
            <a:r>
              <a:rPr lang="en-US" altLang="ja-JP" sz="8800" dirty="0" smtClean="0">
                <a:solidFill>
                  <a:srgbClr val="FF6633"/>
                </a:solidFill>
              </a:rPr>
              <a:t>J</a:t>
            </a:r>
            <a:r>
              <a:rPr lang="en-US" altLang="ja-JP" sz="7200" dirty="0" smtClean="0"/>
              <a:t>apan</a:t>
            </a:r>
            <a:endParaRPr lang="en-US" altLang="ja-JP" sz="6000" dirty="0"/>
          </a:p>
          <a:p>
            <a:r>
              <a:rPr lang="ja-JP" altLang="en-US" sz="3200" b="1" dirty="0" smtClean="0">
                <a:solidFill>
                  <a:schemeClr val="tx1">
                    <a:lumMod val="50000"/>
                    <a:lumOff val="50000"/>
                  </a:schemeClr>
                </a:solidFill>
              </a:rPr>
              <a:t>日本の状況</a:t>
            </a:r>
            <a:endParaRPr lang="en-US" altLang="ja-JP" sz="2000" b="1" dirty="0" smtClean="0">
              <a:solidFill>
                <a:schemeClr val="tx1">
                  <a:lumMod val="50000"/>
                  <a:lumOff val="50000"/>
                </a:schemeClr>
              </a:solidFill>
            </a:endParaRPr>
          </a:p>
        </p:txBody>
      </p:sp>
    </p:spTree>
    <p:extLst>
      <p:ext uri="{BB962C8B-B14F-4D97-AF65-F5344CB8AC3E}">
        <p14:creationId xmlns:p14="http://schemas.microsoft.com/office/powerpoint/2010/main" val="7583228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747712" y="501891"/>
            <a:ext cx="7424738" cy="1938992"/>
          </a:xfrm>
          <a:prstGeom prst="rect">
            <a:avLst/>
          </a:prstGeom>
          <a:noFill/>
        </p:spPr>
        <p:txBody>
          <a:bodyPr wrap="square" rtlCol="0">
            <a:spAutoFit/>
          </a:bodyPr>
          <a:lstStyle/>
          <a:p>
            <a:r>
              <a:rPr lang="en-US" altLang="ja-JP" sz="8800" dirty="0" smtClean="0">
                <a:solidFill>
                  <a:srgbClr val="FF6633"/>
                </a:solidFill>
              </a:rPr>
              <a:t>J</a:t>
            </a:r>
            <a:r>
              <a:rPr lang="en-US" altLang="ja-JP" sz="7200" dirty="0" smtClean="0"/>
              <a:t>apan</a:t>
            </a:r>
            <a:endParaRPr lang="en-US" altLang="ja-JP" sz="6000" dirty="0"/>
          </a:p>
          <a:p>
            <a:r>
              <a:rPr lang="ja-JP" altLang="en-US" sz="3200" b="1" dirty="0" smtClean="0">
                <a:solidFill>
                  <a:schemeClr val="tx1">
                    <a:lumMod val="50000"/>
                    <a:lumOff val="50000"/>
                  </a:schemeClr>
                </a:solidFill>
              </a:rPr>
              <a:t>日本の状況</a:t>
            </a:r>
            <a:endParaRPr lang="en-US" altLang="ja-JP" sz="2000" b="1" dirty="0" smtClean="0">
              <a:solidFill>
                <a:schemeClr val="tx1">
                  <a:lumMod val="50000"/>
                  <a:lumOff val="50000"/>
                </a:schemeClr>
              </a:solidFill>
            </a:endParaRPr>
          </a:p>
        </p:txBody>
      </p:sp>
      <p:pic>
        <p:nvPicPr>
          <p:cNvPr id="3" name="図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41481" y="1038038"/>
            <a:ext cx="3434262" cy="23850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17228" y="2145144"/>
            <a:ext cx="2790000" cy="268449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8" name="テキスト ボックス 7"/>
          <p:cNvSpPr txBox="1"/>
          <p:nvPr/>
        </p:nvSpPr>
        <p:spPr>
          <a:xfrm>
            <a:off x="5953878" y="3273439"/>
            <a:ext cx="2294288" cy="830997"/>
          </a:xfrm>
          <a:prstGeom prst="rect">
            <a:avLst/>
          </a:prstGeom>
          <a:noFill/>
        </p:spPr>
        <p:txBody>
          <a:bodyPr wrap="square" rtlCol="0">
            <a:spAutoFit/>
          </a:bodyPr>
          <a:lstStyle/>
          <a:p>
            <a:pPr algn="r"/>
            <a:r>
              <a:rPr lang="en-US" altLang="ja-JP" sz="4800" dirty="0" smtClean="0">
                <a:solidFill>
                  <a:srgbClr val="FF6633"/>
                </a:solidFill>
                <a:effectLst>
                  <a:outerShdw blurRad="50800" dist="38100" dir="2700000" algn="tl" rotWithShape="0">
                    <a:prstClr val="black">
                      <a:alpha val="40000"/>
                    </a:prstClr>
                  </a:outerShdw>
                </a:effectLst>
              </a:rPr>
              <a:t>p</a:t>
            </a:r>
            <a:r>
              <a:rPr lang="en-US" altLang="ja-JP" sz="4800" dirty="0" smtClean="0">
                <a:effectLst>
                  <a:outerShdw blurRad="50800" dist="38100" dir="2700000" algn="tl" rotWithShape="0">
                    <a:prstClr val="black">
                      <a:alpha val="40000"/>
                    </a:prstClr>
                  </a:outerShdw>
                </a:effectLst>
              </a:rPr>
              <a:t>eg</a:t>
            </a:r>
            <a:endParaRPr lang="en-US" altLang="ja-JP" sz="3200" b="1" dirty="0" smtClean="0">
              <a:solidFill>
                <a:schemeClr val="tx1">
                  <a:lumMod val="50000"/>
                  <a:lumOff val="50000"/>
                </a:schemeClr>
              </a:solidFill>
              <a:effectLst>
                <a:outerShdw blurRad="50800" dist="38100" dir="2700000" algn="tl" rotWithShape="0">
                  <a:prstClr val="black">
                    <a:alpha val="40000"/>
                  </a:prstClr>
                </a:outerShdw>
              </a:effectLst>
            </a:endParaRPr>
          </a:p>
        </p:txBody>
      </p:sp>
      <p:sp>
        <p:nvSpPr>
          <p:cNvPr id="9" name="テキスト ボックス 8"/>
          <p:cNvSpPr txBox="1"/>
          <p:nvPr/>
        </p:nvSpPr>
        <p:spPr>
          <a:xfrm>
            <a:off x="4008880" y="5620545"/>
            <a:ext cx="4239286" cy="830997"/>
          </a:xfrm>
          <a:prstGeom prst="rect">
            <a:avLst/>
          </a:prstGeom>
          <a:noFill/>
        </p:spPr>
        <p:txBody>
          <a:bodyPr wrap="square" rtlCol="0">
            <a:spAutoFit/>
          </a:bodyPr>
          <a:lstStyle/>
          <a:p>
            <a:pPr algn="r"/>
            <a:r>
              <a:rPr lang="en-US" altLang="ja-JP" sz="4800" dirty="0" smtClean="0">
                <a:solidFill>
                  <a:srgbClr val="FF6633"/>
                </a:solidFill>
                <a:effectLst>
                  <a:outerShdw blurRad="50800" dist="38100" dir="2700000" algn="tl" rotWithShape="0">
                    <a:prstClr val="black">
                      <a:alpha val="40000"/>
                    </a:prstClr>
                  </a:outerShdw>
                </a:effectLst>
              </a:rPr>
              <a:t>L</a:t>
            </a:r>
            <a:r>
              <a:rPr lang="en-US" altLang="ja-JP" sz="4800" dirty="0" smtClean="0">
                <a:effectLst>
                  <a:outerShdw blurRad="50800" dist="38100" dir="2700000" algn="tl" rotWithShape="0">
                    <a:prstClr val="black">
                      <a:alpha val="40000"/>
                    </a:prstClr>
                  </a:outerShdw>
                </a:effectLst>
              </a:rPr>
              <a:t>ife is Tech!</a:t>
            </a:r>
            <a:endParaRPr lang="en-US" altLang="ja-JP" sz="2000" b="1" dirty="0" smtClean="0">
              <a:solidFill>
                <a:schemeClr val="tx1">
                  <a:lumMod val="50000"/>
                  <a:lumOff val="50000"/>
                </a:schemeClr>
              </a:solidFill>
              <a:effectLst>
                <a:outerShdw blurRad="50800" dist="38100" dir="2700000" algn="tl" rotWithShape="0">
                  <a:prstClr val="black">
                    <a:alpha val="40000"/>
                  </a:prstClr>
                </a:outerShdw>
              </a:effectLst>
            </a:endParaRPr>
          </a:p>
        </p:txBody>
      </p:sp>
      <p:sp>
        <p:nvSpPr>
          <p:cNvPr id="10" name="テキスト ボックス 9"/>
          <p:cNvSpPr txBox="1"/>
          <p:nvPr/>
        </p:nvSpPr>
        <p:spPr>
          <a:xfrm>
            <a:off x="5796279" y="4508922"/>
            <a:ext cx="2451887" cy="830997"/>
          </a:xfrm>
          <a:prstGeom prst="rect">
            <a:avLst/>
          </a:prstGeom>
          <a:noFill/>
        </p:spPr>
        <p:txBody>
          <a:bodyPr wrap="square" rtlCol="0">
            <a:spAutoFit/>
          </a:bodyPr>
          <a:lstStyle/>
          <a:p>
            <a:pPr algn="r"/>
            <a:r>
              <a:rPr lang="en-US" altLang="ja-JP" sz="4800" dirty="0" err="1" smtClean="0">
                <a:solidFill>
                  <a:srgbClr val="FF6633"/>
                </a:solidFill>
                <a:effectLst>
                  <a:outerShdw blurRad="50800" dist="38100" dir="2700000" algn="tl" rotWithShape="0">
                    <a:prstClr val="black">
                      <a:alpha val="40000"/>
                    </a:prstClr>
                  </a:outerShdw>
                </a:effectLst>
              </a:rPr>
              <a:t>T</a:t>
            </a:r>
            <a:r>
              <a:rPr lang="en-US" altLang="ja-JP" sz="4800" dirty="0" err="1" smtClean="0">
                <a:effectLst>
                  <a:outerShdw blurRad="50800" dist="38100" dir="2700000" algn="tl" rotWithShape="0">
                    <a:prstClr val="black">
                      <a:alpha val="40000"/>
                    </a:prstClr>
                  </a:outerShdw>
                </a:effectLst>
              </a:rPr>
              <a:t>ENTO</a:t>
            </a:r>
            <a:endParaRPr lang="en-US" altLang="ja-JP" sz="2000" b="1" dirty="0" smtClean="0">
              <a:solidFill>
                <a:schemeClr val="tx1">
                  <a:lumMod val="50000"/>
                  <a:lumOff val="50000"/>
                </a:schemeClr>
              </a:solidFill>
              <a:effectLst>
                <a:outerShdw blurRad="50800" dist="38100" dir="2700000" algn="tl" rotWithShape="0">
                  <a:prstClr val="black">
                    <a:alpha val="40000"/>
                  </a:prstClr>
                </a:outerShdw>
              </a:effectLst>
            </a:endParaRPr>
          </a:p>
        </p:txBody>
      </p:sp>
      <p:pic>
        <p:nvPicPr>
          <p:cNvPr id="4" name="図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63983" y="3346524"/>
            <a:ext cx="3180791" cy="259198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2179741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000" y="380722"/>
            <a:ext cx="4430540" cy="1910723"/>
          </a:xfrm>
          <a:prstGeom prst="rect">
            <a:avLst/>
          </a:prstGeom>
        </p:spPr>
      </p:pic>
      <p:sp>
        <p:nvSpPr>
          <p:cNvPr id="7" name="テキスト ボックス 6"/>
          <p:cNvSpPr txBox="1"/>
          <p:nvPr/>
        </p:nvSpPr>
        <p:spPr>
          <a:xfrm>
            <a:off x="747713" y="1937502"/>
            <a:ext cx="7424738" cy="707886"/>
          </a:xfrm>
          <a:prstGeom prst="rect">
            <a:avLst/>
          </a:prstGeom>
          <a:noFill/>
        </p:spPr>
        <p:txBody>
          <a:bodyPr wrap="square" rtlCol="0">
            <a:spAutoFit/>
          </a:bodyPr>
          <a:lstStyle/>
          <a:p>
            <a:r>
              <a:rPr lang="en-US" altLang="ja-JP" sz="4000" dirty="0" smtClean="0"/>
              <a:t>by MIT Media Lab</a:t>
            </a:r>
            <a:endParaRPr lang="en-US" altLang="ja-JP" sz="4400" dirty="0"/>
          </a:p>
        </p:txBody>
      </p:sp>
      <p:pic>
        <p:nvPicPr>
          <p:cNvPr id="11" name="図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9251" y="3038268"/>
            <a:ext cx="3378374" cy="253378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3" name="図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7000" y="3027308"/>
            <a:ext cx="3918446" cy="97841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4" name="図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723" y="4779000"/>
            <a:ext cx="2844258" cy="188358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図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7000" y="111730"/>
            <a:ext cx="3145981" cy="244870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2" name="図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05580" y="4023498"/>
            <a:ext cx="2756042" cy="177174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5" name="テキスト ボックス 14"/>
          <p:cNvSpPr txBox="1"/>
          <p:nvPr/>
        </p:nvSpPr>
        <p:spPr>
          <a:xfrm>
            <a:off x="762673" y="5964928"/>
            <a:ext cx="3420000" cy="369332"/>
          </a:xfrm>
          <a:prstGeom prst="rect">
            <a:avLst/>
          </a:prstGeom>
          <a:noFill/>
        </p:spPr>
        <p:txBody>
          <a:bodyPr wrap="square" rtlCol="0">
            <a:spAutoFit/>
          </a:bodyPr>
          <a:lstStyle/>
          <a:p>
            <a:r>
              <a:rPr lang="en-US" altLang="ja-JP" dirty="0"/>
              <a:t>http://</a:t>
            </a:r>
            <a:r>
              <a:rPr lang="en-US" altLang="ja-JP" dirty="0" err="1"/>
              <a:t>vimeo.com</a:t>
            </a:r>
            <a:r>
              <a:rPr lang="en-US" altLang="ja-JP" dirty="0"/>
              <a:t>/65583694</a:t>
            </a:r>
            <a:endParaRPr kumimoji="1" lang="ja-JP" altLang="en-US" dirty="0"/>
          </a:p>
        </p:txBody>
      </p:sp>
    </p:spTree>
    <p:extLst>
      <p:ext uri="{BB962C8B-B14F-4D97-AF65-F5344CB8AC3E}">
        <p14:creationId xmlns:p14="http://schemas.microsoft.com/office/powerpoint/2010/main" val="2570152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flipH="1" flipV="1">
            <a:off x="679855" y="3375829"/>
            <a:ext cx="7560450" cy="3231654"/>
          </a:xfrm>
          <a:prstGeom prst="rect">
            <a:avLst/>
          </a:prstGeom>
          <a:noFill/>
        </p:spPr>
        <p:txBody>
          <a:bodyPr wrap="square" rtlCol="0">
            <a:spAutoFit/>
          </a:bodyPr>
          <a:lstStyle/>
          <a:p>
            <a:r>
              <a:rPr kumimoji="1" lang="en-US" altLang="ja-JP" sz="6000" dirty="0" smtClean="0">
                <a:solidFill>
                  <a:srgbClr val="FF6633"/>
                </a:solidFill>
              </a:rPr>
              <a:t>N</a:t>
            </a:r>
            <a:r>
              <a:rPr kumimoji="1" lang="en-US" altLang="ja-JP" sz="6000" dirty="0" smtClean="0"/>
              <a:t>obuyuki Honda</a:t>
            </a:r>
          </a:p>
          <a:p>
            <a:r>
              <a:rPr lang="en-US" altLang="ja-JP" sz="2400" b="1" dirty="0" smtClean="0"/>
              <a:t>A chief education officer</a:t>
            </a:r>
            <a:r>
              <a:rPr lang="en-US" altLang="ja-JP" sz="2400" b="1" dirty="0"/>
              <a:t> </a:t>
            </a:r>
            <a:r>
              <a:rPr lang="en-US" altLang="ja-JP" sz="2400" b="1" dirty="0" smtClean="0"/>
              <a:t>of</a:t>
            </a:r>
          </a:p>
          <a:p>
            <a:r>
              <a:rPr lang="en-US" altLang="ja-JP" sz="2400" b="1" dirty="0" smtClean="0"/>
              <a:t>the </a:t>
            </a:r>
            <a:r>
              <a:rPr lang="en-US" altLang="ja-JP" sz="2400" b="1" dirty="0"/>
              <a:t>Ruby </a:t>
            </a:r>
            <a:r>
              <a:rPr lang="en-US" altLang="ja-JP" sz="2400" b="1" dirty="0" smtClean="0"/>
              <a:t>Programming </a:t>
            </a:r>
            <a:r>
              <a:rPr lang="en-US" altLang="ja-JP" sz="2400" b="1" dirty="0" err="1" smtClean="0"/>
              <a:t>shounendan</a:t>
            </a:r>
            <a:endParaRPr lang="ja-JP" altLang="en-US" sz="7200" b="1" dirty="0"/>
          </a:p>
          <a:p>
            <a:endParaRPr lang="en-US" altLang="ja-JP" sz="2400" b="1" dirty="0" smtClean="0"/>
          </a:p>
          <a:p>
            <a:r>
              <a:rPr lang="en-US" altLang="ja-JP" sz="2400" b="1" dirty="0" err="1" smtClean="0"/>
              <a:t>nobyuki@smalruby.jp</a:t>
            </a:r>
            <a:endParaRPr lang="en-US" altLang="ja-JP" sz="2400" b="1" dirty="0" smtClean="0"/>
          </a:p>
          <a:p>
            <a:r>
              <a:rPr lang="en-US" altLang="ja-JP" sz="2400" b="1" dirty="0" smtClean="0"/>
              <a:t>@</a:t>
            </a:r>
            <a:r>
              <a:rPr lang="en-US" altLang="ja-JP" sz="2400" b="1" dirty="0" err="1" smtClean="0"/>
              <a:t>nobyuki</a:t>
            </a:r>
            <a:endParaRPr lang="en-US" altLang="ja-JP" sz="2400" b="1" dirty="0" smtClean="0"/>
          </a:p>
          <a:p>
            <a:r>
              <a:rPr lang="ja-JP" altLang="en-US" sz="2400" b="1" dirty="0" smtClean="0"/>
              <a:t>本多 展幸</a:t>
            </a:r>
            <a:endParaRPr lang="en-US" altLang="ja-JP" sz="2400" b="1" dirty="0" smtClean="0"/>
          </a:p>
        </p:txBody>
      </p:sp>
      <p:sp>
        <p:nvSpPr>
          <p:cNvPr id="5" name="斜め縞 4"/>
          <p:cNvSpPr/>
          <p:nvPr/>
        </p:nvSpPr>
        <p:spPr>
          <a:xfrm rot="10800000">
            <a:off x="747712" y="593996"/>
            <a:ext cx="7424737" cy="5805216"/>
          </a:xfrm>
          <a:prstGeom prst="diagStripe">
            <a:avLst>
              <a:gd name="adj" fmla="val 97805"/>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 name="テキスト ボックス 1"/>
          <p:cNvSpPr txBox="1"/>
          <p:nvPr/>
        </p:nvSpPr>
        <p:spPr>
          <a:xfrm>
            <a:off x="657000" y="504000"/>
            <a:ext cx="7515450" cy="3170099"/>
          </a:xfrm>
          <a:prstGeom prst="rect">
            <a:avLst/>
          </a:prstGeom>
          <a:noFill/>
        </p:spPr>
        <p:txBody>
          <a:bodyPr wrap="square" rtlCol="0">
            <a:spAutoFit/>
          </a:bodyPr>
          <a:lstStyle/>
          <a:p>
            <a:r>
              <a:rPr kumimoji="1" lang="en-US" altLang="ja-JP" sz="6000" dirty="0" smtClean="0">
                <a:solidFill>
                  <a:srgbClr val="FF6633"/>
                </a:solidFill>
              </a:rPr>
              <a:t>K</a:t>
            </a:r>
            <a:r>
              <a:rPr kumimoji="1" lang="en-US" altLang="ja-JP" sz="6000" dirty="0" smtClean="0"/>
              <a:t>ouji Takao</a:t>
            </a:r>
          </a:p>
          <a:p>
            <a:r>
              <a:rPr lang="en-US" altLang="ja-JP" sz="2400" b="1" dirty="0"/>
              <a:t>A leader of the Ruby </a:t>
            </a:r>
            <a:r>
              <a:rPr lang="en-US" altLang="ja-JP" sz="2400" b="1" dirty="0" smtClean="0"/>
              <a:t>Programming</a:t>
            </a:r>
          </a:p>
          <a:p>
            <a:r>
              <a:rPr lang="en-US" altLang="ja-JP" sz="2400" b="1" dirty="0" smtClean="0"/>
              <a:t>Shounendan, </a:t>
            </a:r>
            <a:r>
              <a:rPr lang="en-US" altLang="ja-JP" sz="2400" b="1" dirty="0" err="1" smtClean="0"/>
              <a:t>CRuby</a:t>
            </a:r>
            <a:r>
              <a:rPr lang="en-US" altLang="ja-JP" sz="2400" b="1" dirty="0" smtClean="0"/>
              <a:t> </a:t>
            </a:r>
            <a:r>
              <a:rPr lang="en-US" altLang="ja-JP" sz="2400" b="1" dirty="0" err="1" smtClean="0"/>
              <a:t>commiter</a:t>
            </a:r>
            <a:endParaRPr lang="en-US" altLang="ja-JP" sz="2400" b="1" dirty="0" smtClean="0"/>
          </a:p>
          <a:p>
            <a:endParaRPr lang="ja-JP" altLang="en-US" sz="2000" b="1" dirty="0"/>
          </a:p>
          <a:p>
            <a:r>
              <a:rPr lang="en-US" altLang="ja-JP" sz="2400" b="1" dirty="0" err="1" smtClean="0"/>
              <a:t>kouji@smalruby.jp</a:t>
            </a:r>
            <a:endParaRPr lang="en-US" altLang="ja-JP" sz="2400" b="1" dirty="0" smtClean="0"/>
          </a:p>
          <a:p>
            <a:r>
              <a:rPr lang="en-US" altLang="ja-JP" sz="2400" b="1" dirty="0" smtClean="0"/>
              <a:t>@</a:t>
            </a:r>
            <a:r>
              <a:rPr lang="en-US" altLang="ja-JP" sz="2400" b="1" dirty="0" err="1" smtClean="0"/>
              <a:t>takaokouji</a:t>
            </a:r>
            <a:endParaRPr lang="en-US" altLang="ja-JP" sz="2400" b="1" dirty="0" smtClean="0"/>
          </a:p>
          <a:p>
            <a:r>
              <a:rPr lang="ja-JP" altLang="en-US" sz="2400" b="1" dirty="0" smtClean="0"/>
              <a:t>高尾 宏治</a:t>
            </a:r>
            <a:endParaRPr lang="en-US" altLang="ja-JP" sz="2400" b="1" dirty="0" smtClean="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2000" y="2574000"/>
            <a:ext cx="4662000" cy="3108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6936804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flipV="1">
            <a:off x="756057" y="3339000"/>
            <a:ext cx="7515450" cy="3231654"/>
          </a:xfrm>
          <a:prstGeom prst="rect">
            <a:avLst/>
          </a:prstGeom>
          <a:noFill/>
        </p:spPr>
        <p:txBody>
          <a:bodyPr wrap="square" rtlCol="0">
            <a:spAutoFit/>
          </a:bodyPr>
          <a:lstStyle/>
          <a:p>
            <a:r>
              <a:rPr kumimoji="1" lang="en-US" altLang="ja-JP" sz="6000" dirty="0" smtClean="0">
                <a:solidFill>
                  <a:srgbClr val="FF6633"/>
                </a:solidFill>
              </a:rPr>
              <a:t>K</a:t>
            </a:r>
            <a:r>
              <a:rPr kumimoji="1" lang="en-US" altLang="ja-JP" sz="6000" dirty="0" smtClean="0"/>
              <a:t>ouji Takao</a:t>
            </a:r>
          </a:p>
          <a:p>
            <a:r>
              <a:rPr lang="en-US" altLang="ja-JP" sz="2400" b="1" dirty="0"/>
              <a:t>A leader of the Ruby </a:t>
            </a:r>
            <a:r>
              <a:rPr lang="en-US" altLang="ja-JP" sz="2400" b="1" dirty="0" smtClean="0"/>
              <a:t>Programming</a:t>
            </a:r>
          </a:p>
          <a:p>
            <a:r>
              <a:rPr lang="en-US" altLang="ja-JP" sz="2400" b="1" dirty="0" smtClean="0"/>
              <a:t>Shounendan, </a:t>
            </a:r>
            <a:r>
              <a:rPr lang="en-US" altLang="ja-JP" sz="2400" b="1" dirty="0" err="1" smtClean="0"/>
              <a:t>CRuby</a:t>
            </a:r>
            <a:r>
              <a:rPr lang="en-US" altLang="ja-JP" sz="2400" b="1" dirty="0" smtClean="0"/>
              <a:t> </a:t>
            </a:r>
            <a:r>
              <a:rPr lang="en-US" altLang="ja-JP" sz="2400" b="1" dirty="0" err="1"/>
              <a:t>commiter</a:t>
            </a:r>
            <a:endParaRPr lang="ja-JP" altLang="en-US" sz="7200" b="1" dirty="0"/>
          </a:p>
          <a:p>
            <a:endParaRPr lang="en-US" altLang="ja-JP" sz="2400" b="1" dirty="0" smtClean="0"/>
          </a:p>
          <a:p>
            <a:r>
              <a:rPr lang="en-US" altLang="ja-JP" sz="2400" b="1" dirty="0" err="1" smtClean="0"/>
              <a:t>kouji@smalruby.jp</a:t>
            </a:r>
            <a:endParaRPr lang="en-US" altLang="ja-JP" sz="2400" b="1" dirty="0" smtClean="0"/>
          </a:p>
          <a:p>
            <a:r>
              <a:rPr lang="en-US" altLang="ja-JP" sz="2400" b="1" dirty="0" smtClean="0"/>
              <a:t>@</a:t>
            </a:r>
            <a:r>
              <a:rPr lang="en-US" altLang="ja-JP" sz="2400" b="1" dirty="0" err="1" smtClean="0"/>
              <a:t>takaokouji</a:t>
            </a:r>
            <a:endParaRPr lang="en-US" altLang="ja-JP" sz="2400" b="1" dirty="0" smtClean="0"/>
          </a:p>
          <a:p>
            <a:r>
              <a:rPr lang="ja-JP" altLang="en-US" sz="2400" b="1" dirty="0" smtClean="0"/>
              <a:t>高尾 宏治</a:t>
            </a:r>
            <a:endParaRPr lang="en-US" altLang="ja-JP" sz="2400" b="1" dirty="0" smtClean="0"/>
          </a:p>
        </p:txBody>
      </p:sp>
      <p:sp>
        <p:nvSpPr>
          <p:cNvPr id="5" name="斜め縞 4"/>
          <p:cNvSpPr/>
          <p:nvPr/>
        </p:nvSpPr>
        <p:spPr>
          <a:xfrm rot="10800000">
            <a:off x="741880" y="593996"/>
            <a:ext cx="7430570" cy="5805216"/>
          </a:xfrm>
          <a:prstGeom prst="diagStripe">
            <a:avLst>
              <a:gd name="adj" fmla="val 97927"/>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 name="テキスト ボックス 2"/>
          <p:cNvSpPr txBox="1"/>
          <p:nvPr/>
        </p:nvSpPr>
        <p:spPr>
          <a:xfrm flipH="1">
            <a:off x="676939" y="533116"/>
            <a:ext cx="7560450" cy="3231654"/>
          </a:xfrm>
          <a:prstGeom prst="rect">
            <a:avLst/>
          </a:prstGeom>
          <a:noFill/>
        </p:spPr>
        <p:txBody>
          <a:bodyPr wrap="square" rtlCol="0">
            <a:spAutoFit/>
          </a:bodyPr>
          <a:lstStyle/>
          <a:p>
            <a:r>
              <a:rPr kumimoji="1" lang="en-US" altLang="ja-JP" sz="6000" dirty="0" smtClean="0">
                <a:solidFill>
                  <a:srgbClr val="FF6633"/>
                </a:solidFill>
              </a:rPr>
              <a:t>N</a:t>
            </a:r>
            <a:r>
              <a:rPr kumimoji="1" lang="en-US" altLang="ja-JP" sz="6000" dirty="0" smtClean="0"/>
              <a:t>obuyuki Honda</a:t>
            </a:r>
          </a:p>
          <a:p>
            <a:r>
              <a:rPr lang="en-US" altLang="ja-JP" sz="2400" b="1" dirty="0" smtClean="0"/>
              <a:t>A chief education officer</a:t>
            </a:r>
            <a:r>
              <a:rPr lang="en-US" altLang="ja-JP" sz="2400" b="1" dirty="0"/>
              <a:t> </a:t>
            </a:r>
            <a:r>
              <a:rPr lang="en-US" altLang="ja-JP" sz="2400" b="1" dirty="0" smtClean="0"/>
              <a:t>of</a:t>
            </a:r>
          </a:p>
          <a:p>
            <a:r>
              <a:rPr lang="en-US" altLang="ja-JP" sz="2400" b="1" dirty="0" smtClean="0"/>
              <a:t>the </a:t>
            </a:r>
            <a:r>
              <a:rPr lang="en-US" altLang="ja-JP" sz="2400" b="1" dirty="0"/>
              <a:t>Ruby </a:t>
            </a:r>
            <a:r>
              <a:rPr lang="en-US" altLang="ja-JP" sz="2400" b="1" dirty="0" smtClean="0"/>
              <a:t>Programming </a:t>
            </a:r>
            <a:r>
              <a:rPr lang="en-US" altLang="ja-JP" sz="2400" b="1" dirty="0" err="1" smtClean="0"/>
              <a:t>shounendan</a:t>
            </a:r>
            <a:endParaRPr lang="ja-JP" altLang="en-US" sz="7200" b="1" dirty="0"/>
          </a:p>
          <a:p>
            <a:endParaRPr lang="en-US" altLang="ja-JP" sz="1600" b="1" dirty="0" smtClean="0"/>
          </a:p>
          <a:p>
            <a:r>
              <a:rPr lang="en-US" altLang="ja-JP" sz="2400" b="1" dirty="0" err="1" smtClean="0"/>
              <a:t>nobyuki@smalruby.jp</a:t>
            </a:r>
            <a:endParaRPr lang="en-US" altLang="ja-JP" sz="2400" b="1" dirty="0" smtClean="0"/>
          </a:p>
          <a:p>
            <a:r>
              <a:rPr lang="en-US" altLang="ja-JP" sz="2400" b="1" dirty="0" smtClean="0"/>
              <a:t>@</a:t>
            </a:r>
            <a:r>
              <a:rPr lang="en-US" altLang="ja-JP" sz="2400" b="1" dirty="0" err="1" smtClean="0"/>
              <a:t>nobyuki</a:t>
            </a:r>
            <a:endParaRPr lang="en-US" altLang="ja-JP" sz="2400" b="1" dirty="0" smtClean="0"/>
          </a:p>
          <a:p>
            <a:r>
              <a:rPr lang="ja-JP" altLang="en-US" sz="2400" b="1" dirty="0" smtClean="0"/>
              <a:t>本多 展幸</a:t>
            </a:r>
            <a:endParaRPr lang="en-US" altLang="ja-JP" sz="2400" b="1" dirty="0" smtClean="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26749">
            <a:off x="4161979" y="2525294"/>
            <a:ext cx="3455973" cy="460796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3587772597"/>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flipV="1">
            <a:off x="756057" y="3339000"/>
            <a:ext cx="7515450" cy="3231654"/>
          </a:xfrm>
          <a:prstGeom prst="rect">
            <a:avLst/>
          </a:prstGeom>
          <a:noFill/>
        </p:spPr>
        <p:txBody>
          <a:bodyPr wrap="square" rtlCol="0">
            <a:spAutoFit/>
          </a:bodyPr>
          <a:lstStyle/>
          <a:p>
            <a:r>
              <a:rPr kumimoji="1" lang="en-US" altLang="ja-JP" sz="6000" dirty="0" smtClean="0">
                <a:solidFill>
                  <a:srgbClr val="FF6633"/>
                </a:solidFill>
              </a:rPr>
              <a:t>K</a:t>
            </a:r>
            <a:r>
              <a:rPr kumimoji="1" lang="en-US" altLang="ja-JP" sz="6000" dirty="0" smtClean="0"/>
              <a:t>ouji Takao</a:t>
            </a:r>
          </a:p>
          <a:p>
            <a:r>
              <a:rPr lang="en-US" altLang="ja-JP" sz="2400" b="1" dirty="0"/>
              <a:t>A leader of the Ruby </a:t>
            </a:r>
            <a:r>
              <a:rPr lang="en-US" altLang="ja-JP" sz="2400" b="1" dirty="0" smtClean="0"/>
              <a:t>Programming</a:t>
            </a:r>
          </a:p>
          <a:p>
            <a:r>
              <a:rPr lang="en-US" altLang="ja-JP" sz="2400" b="1" dirty="0" smtClean="0"/>
              <a:t>Shounendan, </a:t>
            </a:r>
            <a:r>
              <a:rPr lang="en-US" altLang="ja-JP" sz="2400" b="1" dirty="0" err="1" smtClean="0"/>
              <a:t>CRuby</a:t>
            </a:r>
            <a:r>
              <a:rPr lang="en-US" altLang="ja-JP" sz="2400" b="1" dirty="0" smtClean="0"/>
              <a:t> </a:t>
            </a:r>
            <a:r>
              <a:rPr lang="en-US" altLang="ja-JP" sz="2400" b="1" dirty="0" err="1"/>
              <a:t>commiter</a:t>
            </a:r>
            <a:endParaRPr lang="ja-JP" altLang="en-US" sz="7200" b="1" dirty="0"/>
          </a:p>
          <a:p>
            <a:endParaRPr lang="en-US" altLang="ja-JP" sz="2400" b="1" dirty="0" smtClean="0"/>
          </a:p>
          <a:p>
            <a:r>
              <a:rPr lang="en-US" altLang="ja-JP" sz="2400" b="1" dirty="0" err="1" smtClean="0"/>
              <a:t>kouji@smalruby.jp</a:t>
            </a:r>
            <a:endParaRPr lang="en-US" altLang="ja-JP" sz="2400" b="1" dirty="0" smtClean="0"/>
          </a:p>
          <a:p>
            <a:r>
              <a:rPr lang="en-US" altLang="ja-JP" sz="2400" b="1" dirty="0" smtClean="0"/>
              <a:t>@</a:t>
            </a:r>
            <a:r>
              <a:rPr lang="en-US" altLang="ja-JP" sz="2400" b="1" dirty="0" err="1" smtClean="0"/>
              <a:t>takaokouji</a:t>
            </a:r>
            <a:endParaRPr lang="en-US" altLang="ja-JP" sz="2400" b="1" dirty="0" smtClean="0"/>
          </a:p>
          <a:p>
            <a:r>
              <a:rPr lang="ja-JP" altLang="en-US" sz="2400" b="1" dirty="0" smtClean="0"/>
              <a:t>高尾 宏治</a:t>
            </a:r>
            <a:endParaRPr lang="en-US" altLang="ja-JP" sz="2400" b="1" dirty="0" smtClean="0"/>
          </a:p>
        </p:txBody>
      </p:sp>
      <p:sp>
        <p:nvSpPr>
          <p:cNvPr id="5" name="斜め縞 4"/>
          <p:cNvSpPr/>
          <p:nvPr/>
        </p:nvSpPr>
        <p:spPr>
          <a:xfrm rot="10800000">
            <a:off x="741880" y="593996"/>
            <a:ext cx="7430570" cy="5805216"/>
          </a:xfrm>
          <a:prstGeom prst="diagStripe">
            <a:avLst>
              <a:gd name="adj" fmla="val 97927"/>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 name="テキスト ボックス 2"/>
          <p:cNvSpPr txBox="1"/>
          <p:nvPr/>
        </p:nvSpPr>
        <p:spPr>
          <a:xfrm flipH="1">
            <a:off x="676939" y="533116"/>
            <a:ext cx="7560450" cy="3231654"/>
          </a:xfrm>
          <a:prstGeom prst="rect">
            <a:avLst/>
          </a:prstGeom>
          <a:noFill/>
        </p:spPr>
        <p:txBody>
          <a:bodyPr wrap="square" rtlCol="0">
            <a:spAutoFit/>
          </a:bodyPr>
          <a:lstStyle/>
          <a:p>
            <a:r>
              <a:rPr kumimoji="1" lang="en-US" altLang="ja-JP" sz="6000" dirty="0" smtClean="0">
                <a:solidFill>
                  <a:srgbClr val="FF6633"/>
                </a:solidFill>
              </a:rPr>
              <a:t>N</a:t>
            </a:r>
            <a:r>
              <a:rPr kumimoji="1" lang="en-US" altLang="ja-JP" sz="6000" dirty="0" smtClean="0"/>
              <a:t>obuyuki Honda</a:t>
            </a:r>
          </a:p>
          <a:p>
            <a:r>
              <a:rPr lang="en-US" altLang="ja-JP" sz="2400" b="1" dirty="0" smtClean="0"/>
              <a:t>A chief education officer</a:t>
            </a:r>
            <a:r>
              <a:rPr lang="en-US" altLang="ja-JP" sz="2400" b="1" dirty="0"/>
              <a:t> </a:t>
            </a:r>
            <a:r>
              <a:rPr lang="en-US" altLang="ja-JP" sz="2400" b="1" dirty="0" smtClean="0"/>
              <a:t>of</a:t>
            </a:r>
          </a:p>
          <a:p>
            <a:r>
              <a:rPr lang="en-US" altLang="ja-JP" sz="2400" b="1" dirty="0" smtClean="0"/>
              <a:t>the </a:t>
            </a:r>
            <a:r>
              <a:rPr lang="en-US" altLang="ja-JP" sz="2400" b="1" dirty="0"/>
              <a:t>Ruby </a:t>
            </a:r>
            <a:r>
              <a:rPr lang="en-US" altLang="ja-JP" sz="2400" b="1" dirty="0" smtClean="0"/>
              <a:t>Programming </a:t>
            </a:r>
            <a:r>
              <a:rPr lang="en-US" altLang="ja-JP" sz="2400" b="1" dirty="0" err="1" smtClean="0"/>
              <a:t>shounendan</a:t>
            </a:r>
            <a:endParaRPr lang="ja-JP" altLang="en-US" sz="7200" b="1" dirty="0"/>
          </a:p>
          <a:p>
            <a:endParaRPr lang="en-US" altLang="ja-JP" sz="1600" b="1" dirty="0" smtClean="0"/>
          </a:p>
          <a:p>
            <a:r>
              <a:rPr lang="en-US" altLang="ja-JP" sz="2400" b="1" dirty="0" err="1" smtClean="0"/>
              <a:t>nobyuki@smalruby.jp</a:t>
            </a:r>
            <a:endParaRPr lang="en-US" altLang="ja-JP" sz="2400" b="1" dirty="0" smtClean="0"/>
          </a:p>
          <a:p>
            <a:r>
              <a:rPr lang="en-US" altLang="ja-JP" sz="2400" b="1" dirty="0" smtClean="0"/>
              <a:t>@</a:t>
            </a:r>
            <a:r>
              <a:rPr lang="en-US" altLang="ja-JP" sz="2400" b="1" dirty="0" err="1" smtClean="0"/>
              <a:t>nobyuki</a:t>
            </a:r>
            <a:endParaRPr lang="en-US" altLang="ja-JP" sz="2400" b="1" dirty="0" smtClean="0"/>
          </a:p>
          <a:p>
            <a:r>
              <a:rPr lang="ja-JP" altLang="en-US" sz="2400" b="1" dirty="0" smtClean="0"/>
              <a:t>本多 展幸</a:t>
            </a:r>
            <a:endParaRPr lang="en-US" altLang="ja-JP" sz="2400" b="1" dirty="0" smtClean="0"/>
          </a:p>
        </p:txBody>
      </p:sp>
      <p:pic>
        <p:nvPicPr>
          <p:cNvPr id="7" name="図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76497" y="2919577"/>
            <a:ext cx="3365725" cy="224381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170825">
            <a:off x="2052406" y="1793909"/>
            <a:ext cx="2554043" cy="340539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4" name="正方形/長方形 3"/>
          <p:cNvSpPr/>
          <p:nvPr/>
        </p:nvSpPr>
        <p:spPr>
          <a:xfrm>
            <a:off x="0" y="0"/>
            <a:ext cx="9144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642821" y="508752"/>
            <a:ext cx="7424737" cy="4755148"/>
          </a:xfrm>
          <a:prstGeom prst="rect">
            <a:avLst/>
          </a:prstGeom>
          <a:noFill/>
        </p:spPr>
        <p:txBody>
          <a:bodyPr wrap="square" rtlCol="0">
            <a:spAutoFit/>
          </a:bodyPr>
          <a:lstStyle/>
          <a:p>
            <a:pPr algn="ctr"/>
            <a:r>
              <a:rPr lang="en-US" altLang="ja-JP" sz="8000" dirty="0">
                <a:solidFill>
                  <a:schemeClr val="bg1"/>
                </a:solidFill>
                <a:effectLst>
                  <a:outerShdw blurRad="50800" dist="127000" dir="5400000" algn="t" rotWithShape="0">
                    <a:prstClr val="black">
                      <a:alpha val="40000"/>
                    </a:prstClr>
                  </a:outerShdw>
                </a:effectLst>
                <a:latin typeface="+mj-lt"/>
              </a:rPr>
              <a:t>Sponsored </a:t>
            </a:r>
            <a:r>
              <a:rPr lang="en-US" altLang="ja-JP" sz="8000" dirty="0" smtClean="0">
                <a:solidFill>
                  <a:schemeClr val="bg1"/>
                </a:solidFill>
                <a:effectLst>
                  <a:outerShdw blurRad="50800" dist="127000" dir="5400000" algn="t" rotWithShape="0">
                    <a:prstClr val="black">
                      <a:alpha val="40000"/>
                    </a:prstClr>
                  </a:outerShdw>
                </a:effectLst>
                <a:latin typeface="+mj-lt"/>
              </a:rPr>
              <a:t>by</a:t>
            </a:r>
          </a:p>
          <a:p>
            <a:pPr algn="ctr"/>
            <a:endParaRPr lang="en-US" altLang="ja-JP" sz="2400" dirty="0" smtClean="0">
              <a:solidFill>
                <a:schemeClr val="bg1"/>
              </a:solidFill>
              <a:effectLst>
                <a:outerShdw blurRad="50800" dist="127000" dir="5400000" algn="t" rotWithShape="0">
                  <a:prstClr val="black">
                    <a:alpha val="40000"/>
                  </a:prstClr>
                </a:outerShdw>
              </a:effectLst>
              <a:latin typeface="+mj-lt"/>
            </a:endParaRPr>
          </a:p>
          <a:p>
            <a:pPr algn="ctr"/>
            <a:r>
              <a:rPr lang="en-US" altLang="ja-JP" sz="19900" dirty="0" smtClean="0">
                <a:solidFill>
                  <a:schemeClr val="bg1"/>
                </a:solidFill>
                <a:effectLst>
                  <a:outerShdw blurRad="50800" dist="127000" dir="5400000" algn="t" rotWithShape="0">
                    <a:prstClr val="black">
                      <a:alpha val="40000"/>
                    </a:prstClr>
                  </a:outerShdw>
                </a:effectLst>
                <a:latin typeface="+mj-lt"/>
              </a:rPr>
              <a:t>NaCl</a:t>
            </a:r>
            <a:endParaRPr kumimoji="1" lang="ja-JP" altLang="en-US" dirty="0">
              <a:solidFill>
                <a:schemeClr val="bg1"/>
              </a:solidFill>
              <a:effectLst>
                <a:outerShdw blurRad="50800" dist="127000" dir="5400000" algn="t" rotWithShape="0">
                  <a:prstClr val="black">
                    <a:alpha val="40000"/>
                  </a:prstClr>
                </a:outerShdw>
              </a:effectLst>
              <a:latin typeface="+mj-lt"/>
            </a:endParaRPr>
          </a:p>
        </p:txBody>
      </p:sp>
    </p:spTree>
    <p:extLst>
      <p:ext uri="{BB962C8B-B14F-4D97-AF65-F5344CB8AC3E}">
        <p14:creationId xmlns:p14="http://schemas.microsoft.com/office/powerpoint/2010/main" val="766945094"/>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3" y="594000"/>
            <a:ext cx="7424737" cy="5616922"/>
          </a:xfrm>
          <a:prstGeom prst="rect">
            <a:avLst/>
          </a:prstGeom>
          <a:noFill/>
        </p:spPr>
        <p:txBody>
          <a:bodyPr wrap="square" rtlCol="0">
            <a:spAutoFit/>
          </a:bodyPr>
          <a:lstStyle/>
          <a:p>
            <a:endParaRPr lang="en-US" altLang="ja-JP" sz="2400" dirty="0" smtClean="0">
              <a:effectLst>
                <a:outerShdw blurRad="50800" dist="127000" dir="5400000" algn="t" rotWithShape="0">
                  <a:prstClr val="black">
                    <a:alpha val="40000"/>
                  </a:prstClr>
                </a:outerShdw>
              </a:effectLst>
              <a:latin typeface="+mj-lt"/>
            </a:endParaRPr>
          </a:p>
          <a:p>
            <a:r>
              <a:rPr lang="en-US" altLang="ja-JP" sz="9600" dirty="0" smtClean="0">
                <a:solidFill>
                  <a:srgbClr val="FF6633"/>
                </a:solidFill>
                <a:effectLst>
                  <a:outerShdw blurRad="50800" dist="127000" dir="5400000" algn="t" rotWithShape="0">
                    <a:prstClr val="black">
                      <a:alpha val="40000"/>
                    </a:prstClr>
                  </a:outerShdw>
                </a:effectLst>
                <a:latin typeface="+mj-lt"/>
              </a:rPr>
              <a:t>N</a:t>
            </a:r>
            <a:r>
              <a:rPr lang="en-US" altLang="ja-JP" sz="9600" dirty="0" smtClean="0">
                <a:effectLst>
                  <a:outerShdw blurRad="50800" dist="127000" dir="5400000" algn="t" rotWithShape="0">
                    <a:prstClr val="black">
                      <a:alpha val="40000"/>
                    </a:prstClr>
                  </a:outerShdw>
                </a:effectLst>
                <a:latin typeface="+mj-lt"/>
              </a:rPr>
              <a:t>aCl </a:t>
            </a:r>
            <a:r>
              <a:rPr lang="en-US" altLang="ja-JP" sz="6600" dirty="0" smtClean="0">
                <a:effectLst>
                  <a:outerShdw blurRad="50800" dist="127000" dir="5400000" algn="t" rotWithShape="0">
                    <a:prstClr val="black">
                      <a:alpha val="40000"/>
                    </a:prstClr>
                  </a:outerShdw>
                </a:effectLst>
                <a:latin typeface="+mj-lt"/>
              </a:rPr>
              <a:t>is</a:t>
            </a:r>
          </a:p>
          <a:p>
            <a:pPr algn="ctr"/>
            <a:r>
              <a:rPr lang="en-US" altLang="ja-JP" sz="23900" dirty="0" err="1" smtClean="0">
                <a:effectLst>
                  <a:outerShdw blurRad="50800" dist="127000" dir="5400000" algn="t" rotWithShape="0">
                    <a:prstClr val="black">
                      <a:alpha val="40000"/>
                    </a:prstClr>
                  </a:outerShdw>
                </a:effectLst>
                <a:latin typeface="+mj-lt"/>
              </a:rPr>
              <a:t>SIe</a:t>
            </a:r>
            <a:r>
              <a:rPr lang="en-US" altLang="ja-JP" sz="23900" dirty="0" err="1" smtClean="0">
                <a:solidFill>
                  <a:srgbClr val="FF6633"/>
                </a:solidFill>
                <a:effectLst>
                  <a:outerShdw blurRad="50800" dist="127000" dir="5400000" algn="t" rotWithShape="0">
                    <a:prstClr val="black">
                      <a:alpha val="40000"/>
                    </a:prstClr>
                  </a:outerShdw>
                </a:effectLst>
                <a:latin typeface="+mj-lt"/>
              </a:rPr>
              <a:t>r</a:t>
            </a:r>
            <a:endParaRPr lang="en-US" altLang="ja-JP" sz="23900" dirty="0" smtClean="0">
              <a:solidFill>
                <a:srgbClr val="FF6633"/>
              </a:solidFill>
              <a:effectLst>
                <a:outerShdw blurRad="50800" dist="127000" dir="5400000" algn="t" rotWithShape="0">
                  <a:prstClr val="black">
                    <a:alpha val="40000"/>
                  </a:prstClr>
                </a:outerShdw>
              </a:effectLst>
              <a:latin typeface="+mj-lt"/>
            </a:endParaRPr>
          </a:p>
        </p:txBody>
      </p:sp>
    </p:spTree>
    <p:extLst>
      <p:ext uri="{BB962C8B-B14F-4D97-AF65-F5344CB8AC3E}">
        <p14:creationId xmlns:p14="http://schemas.microsoft.com/office/powerpoint/2010/main" val="28284758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3" y="594000"/>
            <a:ext cx="7424737" cy="5601533"/>
          </a:xfrm>
          <a:prstGeom prst="rect">
            <a:avLst/>
          </a:prstGeom>
          <a:noFill/>
        </p:spPr>
        <p:txBody>
          <a:bodyPr wrap="square" rtlCol="0">
            <a:spAutoFit/>
          </a:bodyPr>
          <a:lstStyle/>
          <a:p>
            <a:r>
              <a:rPr lang="en-US" altLang="ja-JP" sz="9600" dirty="0" smtClean="0">
                <a:solidFill>
                  <a:srgbClr val="FF6633"/>
                </a:solidFill>
                <a:effectLst>
                  <a:outerShdw blurRad="50800" dist="127000" dir="5400000" algn="t" rotWithShape="0">
                    <a:prstClr val="black">
                      <a:alpha val="40000"/>
                    </a:prstClr>
                  </a:outerShdw>
                </a:effectLst>
                <a:latin typeface="+mj-lt"/>
              </a:rPr>
              <a:t>N</a:t>
            </a:r>
            <a:r>
              <a:rPr lang="en-US" altLang="ja-JP" sz="9600" dirty="0" smtClean="0">
                <a:effectLst>
                  <a:outerShdw blurRad="50800" dist="127000" dir="5400000" algn="t" rotWithShape="0">
                    <a:prstClr val="black">
                      <a:alpha val="40000"/>
                    </a:prstClr>
                  </a:outerShdw>
                </a:effectLst>
                <a:latin typeface="+mj-lt"/>
              </a:rPr>
              <a:t>aCl </a:t>
            </a:r>
            <a:r>
              <a:rPr lang="en-US" altLang="ja-JP" sz="6600" dirty="0" smtClean="0">
                <a:effectLst>
                  <a:outerShdw blurRad="50800" dist="127000" dir="5400000" algn="t" rotWithShape="0">
                    <a:prstClr val="black">
                      <a:alpha val="40000"/>
                    </a:prstClr>
                  </a:outerShdw>
                </a:effectLst>
                <a:latin typeface="+mj-lt"/>
              </a:rPr>
              <a:t>has</a:t>
            </a:r>
          </a:p>
          <a:p>
            <a:pPr algn="ctr"/>
            <a:r>
              <a:rPr lang="en-US" altLang="ja-JP" sz="16600" dirty="0" smtClean="0">
                <a:solidFill>
                  <a:srgbClr val="FF6633"/>
                </a:solidFill>
                <a:effectLst>
                  <a:outerShdw blurRad="50800" dist="127000" dir="5400000" algn="t" rotWithShape="0">
                    <a:prstClr val="black">
                      <a:alpha val="40000"/>
                    </a:prstClr>
                  </a:outerShdw>
                </a:effectLst>
                <a:latin typeface="+mj-lt"/>
              </a:rPr>
              <a:t>30</a:t>
            </a:r>
            <a:endParaRPr lang="en-US" altLang="ja-JP" sz="8800" dirty="0">
              <a:effectLst>
                <a:outerShdw blurRad="50800" dist="127000" dir="5400000" algn="t" rotWithShape="0">
                  <a:prstClr val="black">
                    <a:alpha val="40000"/>
                  </a:prstClr>
                </a:outerShdw>
              </a:effectLst>
              <a:latin typeface="+mj-lt"/>
            </a:endParaRPr>
          </a:p>
          <a:p>
            <a:pPr algn="r"/>
            <a:r>
              <a:rPr lang="en-US" altLang="ja-JP" sz="9600" dirty="0" err="1" smtClean="0">
                <a:effectLst>
                  <a:outerShdw blurRad="50800" dist="127000" dir="5400000" algn="t" rotWithShape="0">
                    <a:prstClr val="black">
                      <a:alpha val="40000"/>
                    </a:prstClr>
                  </a:outerShdw>
                </a:effectLst>
                <a:latin typeface="+mj-lt"/>
              </a:rPr>
              <a:t>Rubyist</a:t>
            </a:r>
            <a:r>
              <a:rPr lang="en-US" altLang="ja-JP" sz="9600" dirty="0" err="1" smtClean="0">
                <a:solidFill>
                  <a:srgbClr val="FF6633"/>
                </a:solidFill>
                <a:effectLst>
                  <a:outerShdw blurRad="50800" dist="127000" dir="5400000" algn="t" rotWithShape="0">
                    <a:prstClr val="black">
                      <a:alpha val="40000"/>
                    </a:prstClr>
                  </a:outerShdw>
                </a:effectLst>
                <a:latin typeface="+mj-lt"/>
              </a:rPr>
              <a:t>s</a:t>
            </a:r>
            <a:endParaRPr lang="en-US" altLang="ja-JP" sz="34400" dirty="0" smtClean="0">
              <a:solidFill>
                <a:srgbClr val="FF6633"/>
              </a:solidFill>
              <a:effectLst>
                <a:outerShdw blurRad="50800" dist="127000" dir="5400000" algn="t" rotWithShape="0">
                  <a:prstClr val="black">
                    <a:alpha val="40000"/>
                  </a:prstClr>
                </a:outerShdw>
              </a:effectLst>
              <a:latin typeface="+mj-lt"/>
            </a:endParaRPr>
          </a:p>
        </p:txBody>
      </p:sp>
    </p:spTree>
    <p:extLst>
      <p:ext uri="{BB962C8B-B14F-4D97-AF65-F5344CB8AC3E}">
        <p14:creationId xmlns:p14="http://schemas.microsoft.com/office/powerpoint/2010/main" val="3590531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3" y="594000"/>
            <a:ext cx="7424737" cy="5601533"/>
          </a:xfrm>
          <a:prstGeom prst="rect">
            <a:avLst/>
          </a:prstGeom>
          <a:noFill/>
        </p:spPr>
        <p:txBody>
          <a:bodyPr wrap="square" rtlCol="0">
            <a:spAutoFit/>
          </a:bodyPr>
          <a:lstStyle/>
          <a:p>
            <a:r>
              <a:rPr lang="en-US" altLang="ja-JP" sz="9600" dirty="0" smtClean="0">
                <a:solidFill>
                  <a:srgbClr val="FF6633"/>
                </a:solidFill>
                <a:effectLst>
                  <a:outerShdw blurRad="50800" dist="127000" dir="5400000" algn="t" rotWithShape="0">
                    <a:prstClr val="black">
                      <a:alpha val="40000"/>
                    </a:prstClr>
                  </a:outerShdw>
                </a:effectLst>
                <a:latin typeface="+mj-lt"/>
              </a:rPr>
              <a:t>N</a:t>
            </a:r>
            <a:r>
              <a:rPr lang="en-US" altLang="ja-JP" sz="9600" dirty="0" smtClean="0">
                <a:effectLst>
                  <a:outerShdw blurRad="50800" dist="127000" dir="5400000" algn="t" rotWithShape="0">
                    <a:prstClr val="black">
                      <a:alpha val="40000"/>
                    </a:prstClr>
                  </a:outerShdw>
                </a:effectLst>
                <a:latin typeface="+mj-lt"/>
              </a:rPr>
              <a:t>aCl </a:t>
            </a:r>
            <a:r>
              <a:rPr lang="en-US" altLang="ja-JP" sz="6600" dirty="0" smtClean="0">
                <a:effectLst>
                  <a:outerShdw blurRad="50800" dist="127000" dir="5400000" algn="t" rotWithShape="0">
                    <a:prstClr val="black">
                      <a:alpha val="40000"/>
                    </a:prstClr>
                  </a:outerShdw>
                </a:effectLst>
                <a:latin typeface="+mj-lt"/>
              </a:rPr>
              <a:t>has</a:t>
            </a:r>
          </a:p>
          <a:p>
            <a:pPr algn="ctr"/>
            <a:r>
              <a:rPr lang="en-US" altLang="ja-JP" sz="16600" dirty="0" smtClean="0">
                <a:solidFill>
                  <a:srgbClr val="FF6633"/>
                </a:solidFill>
                <a:effectLst>
                  <a:outerShdw blurRad="50800" dist="127000" dir="5400000" algn="t" rotWithShape="0">
                    <a:prstClr val="black">
                      <a:alpha val="40000"/>
                    </a:prstClr>
                  </a:outerShdw>
                </a:effectLst>
                <a:latin typeface="+mj-lt"/>
              </a:rPr>
              <a:t>6</a:t>
            </a:r>
            <a:endParaRPr lang="en-US" altLang="ja-JP" sz="8800" dirty="0">
              <a:effectLst>
                <a:outerShdw blurRad="50800" dist="127000" dir="5400000" algn="t" rotWithShape="0">
                  <a:prstClr val="black">
                    <a:alpha val="40000"/>
                  </a:prstClr>
                </a:outerShdw>
              </a:effectLst>
              <a:latin typeface="+mj-lt"/>
            </a:endParaRPr>
          </a:p>
          <a:p>
            <a:pPr algn="r"/>
            <a:r>
              <a:rPr lang="en-US" altLang="ja-JP" sz="9600" dirty="0" err="1" smtClean="0">
                <a:effectLst>
                  <a:outerShdw blurRad="50800" dist="127000" dir="5400000" algn="t" rotWithShape="0">
                    <a:prstClr val="black">
                      <a:alpha val="40000"/>
                    </a:prstClr>
                  </a:outerShdw>
                </a:effectLst>
                <a:latin typeface="+mj-lt"/>
              </a:rPr>
              <a:t>Commiter</a:t>
            </a:r>
            <a:r>
              <a:rPr lang="en-US" altLang="ja-JP" sz="9600" dirty="0" err="1" smtClean="0">
                <a:solidFill>
                  <a:srgbClr val="FF6633"/>
                </a:solidFill>
                <a:effectLst>
                  <a:outerShdw blurRad="50800" dist="127000" dir="5400000" algn="t" rotWithShape="0">
                    <a:prstClr val="black">
                      <a:alpha val="40000"/>
                    </a:prstClr>
                  </a:outerShdw>
                </a:effectLst>
                <a:latin typeface="+mj-lt"/>
              </a:rPr>
              <a:t>s</a:t>
            </a:r>
            <a:endParaRPr lang="en-US" altLang="ja-JP" sz="41300" dirty="0" smtClean="0">
              <a:solidFill>
                <a:srgbClr val="FF6633"/>
              </a:solidFill>
              <a:effectLst>
                <a:outerShdw blurRad="50800" dist="127000" dir="5400000" algn="t" rotWithShape="0">
                  <a:prstClr val="black">
                    <a:alpha val="40000"/>
                  </a:prstClr>
                </a:outerShdw>
              </a:effectLst>
              <a:latin typeface="+mj-lt"/>
            </a:endParaRPr>
          </a:p>
        </p:txBody>
      </p:sp>
    </p:spTree>
    <p:extLst>
      <p:ext uri="{BB962C8B-B14F-4D97-AF65-F5344CB8AC3E}">
        <p14:creationId xmlns:p14="http://schemas.microsoft.com/office/powerpoint/2010/main" val="40825790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3" y="594000"/>
            <a:ext cx="7424737" cy="6001643"/>
          </a:xfrm>
          <a:prstGeom prst="rect">
            <a:avLst/>
          </a:prstGeom>
          <a:noFill/>
        </p:spPr>
        <p:txBody>
          <a:bodyPr wrap="square" rtlCol="0">
            <a:spAutoFit/>
          </a:bodyPr>
          <a:lstStyle/>
          <a:p>
            <a:r>
              <a:rPr lang="en-US" altLang="ja-JP" sz="9600" dirty="0" smtClean="0">
                <a:solidFill>
                  <a:srgbClr val="FF6633"/>
                </a:solidFill>
                <a:effectLst>
                  <a:outerShdw blurRad="50800" dist="127000" dir="5400000" algn="t" rotWithShape="0">
                    <a:prstClr val="black">
                      <a:alpha val="40000"/>
                    </a:prstClr>
                  </a:outerShdw>
                </a:effectLst>
                <a:latin typeface="+mj-lt"/>
              </a:rPr>
              <a:t>P</a:t>
            </a:r>
            <a:r>
              <a:rPr lang="en-US" altLang="ja-JP" sz="9600" dirty="0" smtClean="0">
                <a:effectLst>
                  <a:outerShdw blurRad="50800" dist="127000" dir="5400000" algn="t" rotWithShape="0">
                    <a:prstClr val="black">
                      <a:alpha val="40000"/>
                    </a:prstClr>
                  </a:outerShdw>
                </a:effectLst>
                <a:latin typeface="+mj-lt"/>
              </a:rPr>
              <a:t>lease</a:t>
            </a:r>
          </a:p>
          <a:p>
            <a:pPr algn="ctr"/>
            <a:r>
              <a:rPr lang="en-US" altLang="ja-JP" sz="9600" dirty="0" smtClean="0">
                <a:effectLst>
                  <a:outerShdw blurRad="50800" dist="127000" dir="5400000" algn="t" rotWithShape="0">
                    <a:prstClr val="black">
                      <a:alpha val="40000"/>
                    </a:prstClr>
                  </a:outerShdw>
                </a:effectLst>
                <a:latin typeface="+mj-lt"/>
              </a:rPr>
              <a:t>come to</a:t>
            </a:r>
          </a:p>
          <a:p>
            <a:pPr algn="ctr"/>
            <a:r>
              <a:rPr lang="en-US" altLang="ja-JP" sz="9600" dirty="0" smtClean="0">
                <a:effectLst>
                  <a:outerShdw blurRad="50800" dist="127000" dir="5400000" algn="t" rotWithShape="0">
                    <a:prstClr val="black">
                      <a:alpha val="40000"/>
                    </a:prstClr>
                  </a:outerShdw>
                </a:effectLst>
                <a:latin typeface="+mj-lt"/>
              </a:rPr>
              <a:t>visit out</a:t>
            </a:r>
          </a:p>
          <a:p>
            <a:pPr algn="r"/>
            <a:r>
              <a:rPr lang="en-US" altLang="ja-JP" sz="9600" dirty="0" smtClean="0">
                <a:solidFill>
                  <a:srgbClr val="FF6633"/>
                </a:solidFill>
                <a:effectLst>
                  <a:outerShdw blurRad="50800" dist="127000" dir="5400000" algn="t" rotWithShape="0">
                    <a:prstClr val="black">
                      <a:alpha val="40000"/>
                    </a:prstClr>
                  </a:outerShdw>
                </a:effectLst>
                <a:latin typeface="+mj-lt"/>
              </a:rPr>
              <a:t>NaCl♪</a:t>
            </a:r>
            <a:endParaRPr lang="en-US" altLang="ja-JP" sz="41300" dirty="0" smtClean="0">
              <a:solidFill>
                <a:srgbClr val="FF6633"/>
              </a:solidFill>
              <a:effectLst>
                <a:outerShdw blurRad="50800" dist="127000" dir="5400000" algn="t" rotWithShape="0">
                  <a:prstClr val="black">
                    <a:alpha val="40000"/>
                  </a:prstClr>
                </a:outerShdw>
              </a:effectLst>
              <a:latin typeface="+mj-lt"/>
            </a:endParaRPr>
          </a:p>
        </p:txBody>
      </p:sp>
    </p:spTree>
    <p:extLst>
      <p:ext uri="{BB962C8B-B14F-4D97-AF65-F5344CB8AC3E}">
        <p14:creationId xmlns:p14="http://schemas.microsoft.com/office/powerpoint/2010/main" val="11575996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l="-6000" r="-6000"/>
          </a:stretch>
        </a:blip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a:xfrm>
            <a:off x="567000" y="414000"/>
            <a:ext cx="7191479" cy="4500000"/>
          </a:xfrm>
          <a:ln>
            <a:noFill/>
          </a:ln>
        </p:spPr>
        <p:txBody>
          <a:bodyPr anchor="t">
            <a:noAutofit/>
          </a:bodyPr>
          <a:lstStyle/>
          <a:p>
            <a:pPr algn="l"/>
            <a:r>
              <a:rPr kumimoji="1" lang="en-US" altLang="ja-JP" sz="11500" dirty="0" smtClean="0">
                <a:solidFill>
                  <a:srgbClr val="FF6633"/>
                </a:solidFill>
                <a:effectLst>
                  <a:outerShdw blurRad="50800" dist="88900" dir="2700000" algn="tl" rotWithShape="0">
                    <a:prstClr val="black">
                      <a:alpha val="40000"/>
                    </a:prstClr>
                  </a:outerShdw>
                </a:effectLst>
              </a:rPr>
              <a:t>K</a:t>
            </a:r>
            <a:r>
              <a:rPr kumimoji="1" lang="en-US" altLang="ja-JP" sz="11500" dirty="0" smtClean="0">
                <a:effectLst>
                  <a:outerShdw blurRad="50800" dist="88900" dir="2700000" algn="tl" rotWithShape="0">
                    <a:prstClr val="black">
                      <a:alpha val="40000"/>
                    </a:prstClr>
                  </a:outerShdw>
                </a:effectLst>
              </a:rPr>
              <a:t>ids,</a:t>
            </a:r>
            <a:br>
              <a:rPr kumimoji="1" lang="en-US" altLang="ja-JP" sz="11500" dirty="0" smtClean="0">
                <a:effectLst>
                  <a:outerShdw blurRad="50800" dist="88900" dir="2700000" algn="tl" rotWithShape="0">
                    <a:prstClr val="black">
                      <a:alpha val="40000"/>
                    </a:prstClr>
                  </a:outerShdw>
                </a:effectLst>
              </a:rPr>
            </a:br>
            <a:r>
              <a:rPr kumimoji="1" lang="en-US" altLang="ja-JP" sz="11500" dirty="0" smtClean="0">
                <a:effectLst>
                  <a:outerShdw blurRad="50800" dist="88900" dir="2700000" algn="tl" rotWithShape="0">
                    <a:prstClr val="black">
                      <a:alpha val="40000"/>
                    </a:prstClr>
                  </a:outerShdw>
                </a:effectLst>
              </a:rPr>
              <a:t>Ruby,</a:t>
            </a:r>
            <a:br>
              <a:rPr kumimoji="1" lang="en-US" altLang="ja-JP" sz="11500" dirty="0" smtClean="0">
                <a:effectLst>
                  <a:outerShdw blurRad="50800" dist="88900" dir="2700000" algn="tl" rotWithShape="0">
                    <a:prstClr val="black">
                      <a:alpha val="40000"/>
                    </a:prstClr>
                  </a:outerShdw>
                </a:effectLst>
              </a:rPr>
            </a:br>
            <a:r>
              <a:rPr kumimoji="1" lang="en-US" altLang="ja-JP" sz="11500" dirty="0" smtClean="0">
                <a:effectLst>
                  <a:outerShdw blurRad="50800" dist="88900" dir="2700000" algn="tl" rotWithShape="0">
                    <a:prstClr val="black">
                      <a:alpha val="40000"/>
                    </a:prstClr>
                  </a:outerShdw>
                </a:effectLst>
              </a:rPr>
              <a:t>Fun</a:t>
            </a:r>
            <a:r>
              <a:rPr kumimoji="1" lang="en-US" altLang="ja-JP" sz="115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88900" dir="2700000" algn="tl" rotWithShape="0">
                    <a:prstClr val="black">
                      <a:alpha val="40000"/>
                    </a:prstClr>
                  </a:outerShdw>
                </a:effectLst>
              </a:rPr>
              <a:t>!</a:t>
            </a:r>
            <a:endParaRPr kumimoji="1" lang="ja-JP" altLang="en-US" sz="11500"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outerShdw blurRad="50800" dist="88900" dir="2700000" algn="tl" rotWithShape="0">
                  <a:prstClr val="black">
                    <a:alpha val="40000"/>
                  </a:prstClr>
                </a:outerShdw>
              </a:effectLst>
            </a:endParaRPr>
          </a:p>
        </p:txBody>
      </p:sp>
      <p:sp>
        <p:nvSpPr>
          <p:cNvPr id="3" name="サブタイトル 2"/>
          <p:cNvSpPr>
            <a:spLocks noGrp="1"/>
          </p:cNvSpPr>
          <p:nvPr>
            <p:ph type="subTitle" idx="1"/>
          </p:nvPr>
        </p:nvSpPr>
        <p:spPr>
          <a:xfrm rot="20348698">
            <a:off x="4357968" y="785263"/>
            <a:ext cx="4484603" cy="1922083"/>
          </a:xfrm>
        </p:spPr>
        <p:txBody>
          <a:bodyPr>
            <a:noAutofit/>
          </a:bodyPr>
          <a:lstStyle/>
          <a:p>
            <a:pPr algn="l"/>
            <a:r>
              <a:rPr lang="en-US" altLang="ja-JP" sz="2800" dirty="0">
                <a:solidFill>
                  <a:srgbClr val="FF6633"/>
                </a:solidFill>
                <a:effectLst>
                  <a:outerShdw blurRad="50800" dist="38100" dir="2700000" algn="tl" rotWithShape="0">
                    <a:prstClr val="black">
                      <a:alpha val="40000"/>
                    </a:prstClr>
                  </a:outerShdw>
                </a:effectLst>
              </a:rPr>
              <a:t>I</a:t>
            </a:r>
            <a:r>
              <a:rPr lang="en-US" altLang="ja-JP" sz="2800" dirty="0">
                <a:effectLst>
                  <a:outerShdw blurRad="50800" dist="38100" dir="2700000" algn="tl" rotWithShape="0">
                    <a:prstClr val="black">
                      <a:alpha val="40000"/>
                    </a:prstClr>
                  </a:outerShdw>
                </a:effectLst>
              </a:rPr>
              <a:t>ntroduction of </a:t>
            </a:r>
            <a:r>
              <a:rPr lang="en-US" altLang="ja-JP" sz="2800" dirty="0" smtClean="0">
                <a:effectLst>
                  <a:outerShdw blurRad="50800" dist="38100" dir="2700000" algn="tl" rotWithShape="0">
                    <a:prstClr val="black">
                      <a:alpha val="40000"/>
                    </a:prstClr>
                  </a:outerShdw>
                </a:effectLst>
              </a:rPr>
              <a:t>the</a:t>
            </a:r>
            <a:br>
              <a:rPr lang="en-US" altLang="ja-JP" sz="2800" dirty="0" smtClean="0">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S</a:t>
            </a:r>
            <a:r>
              <a:rPr lang="en-US" altLang="ja-JP" sz="2800" dirty="0" smtClean="0">
                <a:effectLst>
                  <a:outerShdw blurRad="50800" dist="38100" dir="2700000" algn="tl" rotWithShape="0">
                    <a:prstClr val="black">
                      <a:alpha val="40000"/>
                    </a:prstClr>
                  </a:outerShdw>
                </a:effectLst>
              </a:rPr>
              <a:t>malruby </a:t>
            </a:r>
            <a:r>
              <a:rPr lang="en-US" altLang="ja-JP" sz="2800" dirty="0">
                <a:effectLst>
                  <a:outerShdw blurRad="50800" dist="38100" dir="2700000" algn="tl" rotWithShape="0">
                    <a:prstClr val="black">
                      <a:alpha val="40000"/>
                    </a:prstClr>
                  </a:outerShdw>
                </a:effectLst>
              </a:rPr>
              <a:t>and the </a:t>
            </a:r>
            <a:r>
              <a:rPr lang="en-US" altLang="ja-JP" sz="2800" dirty="0" smtClean="0">
                <a:solidFill>
                  <a:srgbClr val="FF6633"/>
                </a:solidFill>
                <a:effectLst>
                  <a:outerShdw blurRad="50800" dist="38100" dir="2700000" algn="tl" rotWithShape="0">
                    <a:prstClr val="black">
                      <a:alpha val="40000"/>
                    </a:prstClr>
                  </a:outerShdw>
                </a:effectLst>
              </a:rPr>
              <a:t>Ruby</a:t>
            </a:r>
            <a:br>
              <a:rPr lang="en-US" altLang="ja-JP" sz="2800" dirty="0" smtClean="0">
                <a:solidFill>
                  <a:srgbClr val="FF6633"/>
                </a:solidFill>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P</a:t>
            </a:r>
            <a:r>
              <a:rPr lang="en-US" altLang="ja-JP" sz="2800" dirty="0" smtClean="0">
                <a:effectLst>
                  <a:outerShdw blurRad="50800" dist="38100" dir="2700000" algn="tl" rotWithShape="0">
                    <a:prstClr val="black">
                      <a:alpha val="40000"/>
                    </a:prstClr>
                  </a:outerShdw>
                </a:effectLst>
              </a:rPr>
              <a:t>rogramming</a:t>
            </a:r>
            <a:br>
              <a:rPr lang="en-US" altLang="ja-JP" sz="2800" dirty="0" smtClean="0">
                <a:effectLst>
                  <a:outerShdw blurRad="50800" dist="38100" dir="2700000" algn="tl" rotWithShape="0">
                    <a:prstClr val="black">
                      <a:alpha val="40000"/>
                    </a:prstClr>
                  </a:outerShdw>
                </a:effectLst>
              </a:rPr>
            </a:br>
            <a:r>
              <a:rPr lang="en-US" altLang="ja-JP" sz="2800" dirty="0" smtClean="0">
                <a:solidFill>
                  <a:srgbClr val="FF6633"/>
                </a:solidFill>
                <a:effectLst>
                  <a:outerShdw blurRad="50800" dist="38100" dir="2700000" algn="tl" rotWithShape="0">
                    <a:prstClr val="black">
                      <a:alpha val="40000"/>
                    </a:prstClr>
                  </a:outerShdw>
                </a:effectLst>
              </a:rPr>
              <a:t>S</a:t>
            </a:r>
            <a:r>
              <a:rPr lang="en-US" altLang="ja-JP" sz="2800" dirty="0" smtClean="0">
                <a:effectLst>
                  <a:outerShdw blurRad="50800" dist="38100" dir="2700000" algn="tl" rotWithShape="0">
                    <a:prstClr val="black">
                      <a:alpha val="40000"/>
                    </a:prstClr>
                  </a:outerShdw>
                </a:effectLst>
              </a:rPr>
              <a:t>hounendan</a:t>
            </a:r>
            <a:endParaRPr kumimoji="1" lang="ja-JP" altLang="en-US" sz="2800" dirty="0">
              <a:effectLst>
                <a:outerShdw blurRad="50800" dist="38100" dir="2700000" algn="tl" rotWithShape="0">
                  <a:prstClr val="black">
                    <a:alpha val="40000"/>
                  </a:prstClr>
                </a:outerShdw>
              </a:effectLst>
            </a:endParaRPr>
          </a:p>
        </p:txBody>
      </p:sp>
      <p:pic>
        <p:nvPicPr>
          <p:cNvPr id="4" name="図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30761" y="5364000"/>
            <a:ext cx="2783618" cy="1297631"/>
          </a:xfrm>
          <a:prstGeom prst="rect">
            <a:avLst/>
          </a:prstGeom>
        </p:spPr>
      </p:pic>
      <p:sp>
        <p:nvSpPr>
          <p:cNvPr id="6" name="テキスト ボックス 5"/>
          <p:cNvSpPr txBox="1"/>
          <p:nvPr/>
        </p:nvSpPr>
        <p:spPr>
          <a:xfrm>
            <a:off x="657000" y="5499000"/>
            <a:ext cx="4545000" cy="923330"/>
          </a:xfrm>
          <a:prstGeom prst="rect">
            <a:avLst/>
          </a:prstGeom>
          <a:noFill/>
        </p:spPr>
        <p:txBody>
          <a:bodyPr wrap="square" rtlCol="0">
            <a:spAutoFit/>
          </a:bodyPr>
          <a:lstStyle/>
          <a:p>
            <a:r>
              <a:rPr kumimoji="1" lang="en-US" altLang="ja-JP" dirty="0" smtClean="0">
                <a:effectLst>
                  <a:outerShdw blurRad="50800" dist="38100" dir="2700000" algn="tl" rotWithShape="0">
                    <a:prstClr val="black">
                      <a:alpha val="40000"/>
                    </a:prstClr>
                  </a:outerShdw>
                </a:effectLst>
                <a:ea typeface="Segoe UI Symbol" panose="020B0502040204020203" pitchFamily="34" charset="0"/>
              </a:rPr>
              <a:t>Kouji Takao and </a:t>
            </a:r>
            <a:r>
              <a:rPr lang="en-US" altLang="ja-JP" dirty="0" smtClean="0">
                <a:effectLst>
                  <a:outerShdw blurRad="50800" dist="38100" dir="2700000" algn="tl" rotWithShape="0">
                    <a:prstClr val="black">
                      <a:alpha val="40000"/>
                    </a:prstClr>
                  </a:outerShdw>
                </a:effectLst>
                <a:ea typeface="Segoe UI Symbol" panose="020B0502040204020203" pitchFamily="34" charset="0"/>
              </a:rPr>
              <a:t>Nobuyuki Honda,</a:t>
            </a:r>
            <a:endParaRPr lang="en-US" altLang="ja-JP" dirty="0">
              <a:effectLst>
                <a:outerShdw blurRad="50800" dist="38100" dir="2700000" algn="tl" rotWithShape="0">
                  <a:prstClr val="black">
                    <a:alpha val="40000"/>
                  </a:prstClr>
                </a:outerShdw>
              </a:effectLst>
              <a:ea typeface="Segoe UI Symbol" panose="020B0502040204020203" pitchFamily="34" charset="0"/>
            </a:endParaRPr>
          </a:p>
          <a:p>
            <a:r>
              <a:rPr kumimoji="1" lang="en-US" altLang="ja-JP" dirty="0" smtClean="0">
                <a:effectLst>
                  <a:outerShdw blurRad="50800" dist="38100" dir="2700000" algn="tl" rotWithShape="0">
                    <a:prstClr val="black">
                      <a:alpha val="40000"/>
                    </a:prstClr>
                  </a:outerShdw>
                </a:effectLst>
                <a:ea typeface="Segoe UI Symbol" panose="020B0502040204020203" pitchFamily="34" charset="0"/>
              </a:rPr>
              <a:t>The Ruby Programming Shounendan,</a:t>
            </a:r>
          </a:p>
          <a:p>
            <a:r>
              <a:rPr lang="en-US" altLang="ja-JP" dirty="0" smtClean="0">
                <a:effectLst>
                  <a:outerShdw blurRad="50800" dist="38100" dir="2700000" algn="tl" rotWithShape="0">
                    <a:prstClr val="black">
                      <a:alpha val="40000"/>
                    </a:prstClr>
                  </a:outerShdw>
                </a:effectLst>
                <a:ea typeface="Segoe UI Symbol" panose="020B0502040204020203" pitchFamily="34" charset="0"/>
              </a:rPr>
              <a:t>RubyKaigi 2014, 09.19.2014</a:t>
            </a:r>
            <a:endParaRPr kumimoji="1" lang="ja-JP" altLang="en-US"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8337795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2">
      <a:majorFont>
        <a:latin typeface="Segoe UI Black"/>
        <a:ea typeface="Meiryo UI"/>
        <a:cs typeface=""/>
      </a:majorFont>
      <a:minorFont>
        <a:latin typeface="Segoe UI Black"/>
        <a:ea typeface="Meiryo UI"/>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3">
      <a:majorFont>
        <a:latin typeface="Segoe UI"/>
        <a:ea typeface="Meiryo UI"/>
        <a:cs typeface=""/>
      </a:majorFont>
      <a:minorFont>
        <a:latin typeface="Segoe UI"/>
        <a:ea typeface="Meiryo U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658</TotalTime>
  <Words>1314</Words>
  <Application>Microsoft Office PowerPoint</Application>
  <PresentationFormat>画面に合わせる (4:3)</PresentationFormat>
  <Paragraphs>181</Paragraphs>
  <Slides>18</Slides>
  <Notes>18</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18</vt:i4>
      </vt:variant>
    </vt:vector>
  </HeadingPairs>
  <TitlesOfParts>
    <vt:vector size="24" baseType="lpstr">
      <vt:lpstr>Meiryo UI</vt:lpstr>
      <vt:lpstr>Arial</vt:lpstr>
      <vt:lpstr>Segoe UI</vt:lpstr>
      <vt:lpstr>Segoe UI Black</vt:lpstr>
      <vt:lpstr>Segoe UI Symbol</vt:lpstr>
      <vt:lpstr>Office テーマ</vt:lpstr>
      <vt:lpstr>Kids, Ruby, Fun!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Kids, Ruby, Fun!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Kids, Fun, Ruby!</dc:title>
  <dc:creator>kouji takao</dc:creator>
  <cp:lastModifiedBy>kouji takao</cp:lastModifiedBy>
  <cp:revision>58</cp:revision>
  <dcterms:created xsi:type="dcterms:W3CDTF">2014-09-17T02:10:41Z</dcterms:created>
  <dcterms:modified xsi:type="dcterms:W3CDTF">2014-09-17T13:09:07Z</dcterms:modified>
</cp:coreProperties>
</file>

<file path=docProps/thumbnail.jpeg>
</file>